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70" r:id="rId6"/>
    <p:sldId id="260" r:id="rId7"/>
    <p:sldId id="259" r:id="rId8"/>
    <p:sldId id="258" r:id="rId9"/>
    <p:sldId id="335" r:id="rId10"/>
    <p:sldId id="282" r:id="rId11"/>
    <p:sldId id="337" r:id="rId12"/>
    <p:sldId id="283" r:id="rId13"/>
    <p:sldId id="263" r:id="rId14"/>
    <p:sldId id="336" r:id="rId15"/>
    <p:sldId id="276" r:id="rId16"/>
    <p:sldId id="338" r:id="rId17"/>
    <p:sldId id="277" r:id="rId18"/>
    <p:sldId id="346" r:id="rId19"/>
    <p:sldId id="340" r:id="rId20"/>
    <p:sldId id="341" r:id="rId21"/>
    <p:sldId id="342" r:id="rId22"/>
    <p:sldId id="344" r:id="rId23"/>
    <p:sldId id="34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4" d="100"/>
          <a:sy n="94" d="100"/>
        </p:scale>
        <p:origin x="137" y="51"/>
      </p:cViewPr>
      <p:guideLst>
        <p:guide orient="horz" pos="2242"/>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微软雅黑" panose="020B0503020204020204" pitchFamily="34" charset="-122"/>
                <a:ea typeface="微软雅黑" panose="020B0503020204020204" pitchFamily="34" charset="-122"/>
              </a:rPr>
              <a:t>讲好中国“芯”故事：探索专业思政背景下实践育人模式</a:t>
            </a:r>
            <a:endParaRPr lang="zh-CN" altLang="en-US" sz="1200" b="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DD32A72-BA53-4517-81B8-3D64FCC213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149.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14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50.xml"/><Relationship Id="rId5" Type="http://schemas.openxmlformats.org/officeDocument/2006/relationships/image" Target="../media/image15.emf"/><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1.xml"/><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2.xml"/><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3.xml"/><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4.xml"/><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5.xml"/><Relationship Id="rId2" Type="http://schemas.openxmlformats.org/officeDocument/2006/relationships/image" Target="../media/image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156.xml"/><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7.xml"/><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158.xml"/><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6" Type="http://schemas.openxmlformats.org/officeDocument/2006/relationships/slideLayout" Target="../slideLayouts/slideLayout18.xml"/><Relationship Id="rId15" Type="http://schemas.openxmlformats.org/officeDocument/2006/relationships/tags" Target="../tags/tag137.xml"/><Relationship Id="rId14" Type="http://schemas.openxmlformats.org/officeDocument/2006/relationships/image" Target="../media/image2.jpeg"/><Relationship Id="rId13" Type="http://schemas.openxmlformats.org/officeDocument/2006/relationships/image" Target="../media/image1.png"/><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139.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138.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4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40.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2.xml"/><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43.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5.xml"/><Relationship Id="rId4" Type="http://schemas.openxmlformats.org/officeDocument/2006/relationships/image" Target="../media/image10.png"/><Relationship Id="rId3" Type="http://schemas.openxmlformats.org/officeDocument/2006/relationships/tags" Target="../tags/tag144.xml"/><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4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551597" y="6030170"/>
            <a:ext cx="7534488"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grpSp>
        <p:nvGrpSpPr>
          <p:cNvPr id="3" name="组合 2"/>
          <p:cNvGrpSpPr/>
          <p:nvPr/>
        </p:nvGrpSpPr>
        <p:grpSpPr>
          <a:xfrm>
            <a:off x="5327015"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图片 8"/>
          <p:cNvPicPr>
            <a:picLocks noChangeAspect="1"/>
          </p:cNvPicPr>
          <p:nvPr/>
        </p:nvPicPr>
        <p:blipFill rotWithShape="1">
          <a:blip r:embed="rId3" cstate="print"/>
          <a:srcRect t="45959" b="27599"/>
          <a:stretch>
            <a:fillRect/>
          </a:stretch>
        </p:blipFill>
        <p:spPr bwMode="auto">
          <a:xfrm>
            <a:off x="-62144" y="1036702"/>
            <a:ext cx="12254145" cy="3125593"/>
          </a:xfrm>
          <a:prstGeom prst="rect">
            <a:avLst/>
          </a:prstGeom>
          <a:noFill/>
          <a:ln w="9525">
            <a:noFill/>
            <a:miter lim="800000"/>
            <a:headEnd/>
            <a:tailEnd/>
          </a:ln>
        </p:spPr>
      </p:pic>
      <p:sp>
        <p:nvSpPr>
          <p:cNvPr id="2" name="文本框 1"/>
          <p:cNvSpPr txBox="1"/>
          <p:nvPr/>
        </p:nvSpPr>
        <p:spPr>
          <a:xfrm>
            <a:off x="1489666" y="4460510"/>
            <a:ext cx="9658350" cy="1568450"/>
          </a:xfrm>
          <a:prstGeom prst="rect">
            <a:avLst/>
          </a:prstGeom>
          <a:noFill/>
        </p:spPr>
        <p:txBody>
          <a:bodyPr wrap="square" rtlCol="0">
            <a:spAutoFit/>
          </a:bodyPr>
          <a:lstStyle/>
          <a:p>
            <a:pPr algn="ctr"/>
            <a:r>
              <a:rPr lang="zh-CN" altLang="en-US" sz="4800" dirty="0"/>
              <a:t>学业发展中心</a:t>
            </a:r>
            <a:r>
              <a:rPr lang="en-US" altLang="zh-CN" sz="4800" dirty="0"/>
              <a:t>2022</a:t>
            </a:r>
            <a:r>
              <a:rPr lang="zh-CN" altLang="en-US" sz="4800" dirty="0"/>
              <a:t>秋</a:t>
            </a:r>
            <a:endParaRPr lang="en-US" altLang="zh-CN" sz="4800" dirty="0"/>
          </a:p>
          <a:p>
            <a:pPr algn="ctr"/>
            <a:r>
              <a:rPr lang="zh-CN" altLang="en-US" sz="4800" dirty="0"/>
              <a:t>中心大会</a:t>
            </a:r>
            <a:endParaRPr lang="zh-CN" altLang="en-US"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dirty="0"/>
              <a:t>二、</a:t>
            </a:r>
            <a:r>
              <a:rPr lang="zh-CN" altLang="en-US" sz="60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br>
              <a:rPr lang="zh-CN" altLang="en-US" sz="6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br>
            <a:br>
              <a:rPr lang="zh-CN" altLang="en-US" sz="6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br>
            <a:endParaRPr lang="zh-CN" altLang="en-US" dirty="0"/>
          </a:p>
        </p:txBody>
      </p:sp>
      <p:grpSp>
        <p:nvGrpSpPr>
          <p:cNvPr id="6" name="组合 5"/>
          <p:cNvGrpSpPr/>
          <p:nvPr/>
        </p:nvGrpSpPr>
        <p:grpSpPr>
          <a:xfrm>
            <a:off x="-652780" y="-1312545"/>
            <a:ext cx="13218160" cy="8844915"/>
            <a:chOff x="-1041" y="-1959"/>
            <a:chExt cx="20816" cy="13929"/>
          </a:xfrm>
        </p:grpSpPr>
        <p:sp>
          <p:nvSpPr>
            <p:cNvPr id="4" name="椭圆 3"/>
            <p:cNvSpPr/>
            <p:nvPr/>
          </p:nvSpPr>
          <p:spPr>
            <a:xfrm>
              <a:off x="-1041" y="-1959"/>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901" y="7382"/>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312410" y="67945"/>
            <a:ext cx="6864985" cy="718820"/>
            <a:chOff x="426" y="229"/>
            <a:chExt cx="10811" cy="1132"/>
          </a:xfrm>
        </p:grpSpPr>
        <p:pic>
          <p:nvPicPr>
            <p:cNvPr id="6152"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活动展示</a:t>
            </a:r>
            <a:endParaRPr lang="zh-CN" altLang="en-US" dirty="0"/>
          </a:p>
        </p:txBody>
      </p:sp>
      <p:cxnSp>
        <p:nvCxnSpPr>
          <p:cNvPr id="3" name="直接连接符 2"/>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图片 10"/>
          <p:cNvPicPr>
            <a:picLocks noChangeAspect="1"/>
          </p:cNvPicPr>
          <p:nvPr/>
        </p:nvPicPr>
        <p:blipFill rotWithShape="1">
          <a:blip r:embed="rId3"/>
          <a:srcRect t="10180" b="14610"/>
          <a:stretch>
            <a:fillRect/>
          </a:stretch>
        </p:blipFill>
        <p:spPr>
          <a:xfrm>
            <a:off x="608400" y="1666402"/>
            <a:ext cx="2537004" cy="4134833"/>
          </a:xfrm>
          <a:prstGeom prst="rect">
            <a:avLst/>
          </a:prstGeom>
        </p:spPr>
      </p:pic>
      <p:pic>
        <p:nvPicPr>
          <p:cNvPr id="15" name="图片 14"/>
          <p:cNvPicPr>
            <a:picLocks noChangeAspect="1"/>
          </p:cNvPicPr>
          <p:nvPr/>
        </p:nvPicPr>
        <p:blipFill>
          <a:blip r:embed="rId4"/>
          <a:stretch>
            <a:fillRect/>
          </a:stretch>
        </p:blipFill>
        <p:spPr>
          <a:xfrm>
            <a:off x="8331028" y="1666402"/>
            <a:ext cx="3042460" cy="4117688"/>
          </a:xfrm>
          <a:prstGeom prst="rect">
            <a:avLst/>
          </a:prstGeom>
        </p:spPr>
      </p:pic>
      <p:pic>
        <p:nvPicPr>
          <p:cNvPr id="16" name="图片 15"/>
          <p:cNvPicPr>
            <a:picLocks noChangeAspect="1"/>
          </p:cNvPicPr>
          <p:nvPr/>
        </p:nvPicPr>
        <p:blipFill>
          <a:blip r:embed="rId5"/>
          <a:stretch>
            <a:fillRect/>
          </a:stretch>
        </p:blipFill>
        <p:spPr>
          <a:xfrm>
            <a:off x="4233237" y="1683548"/>
            <a:ext cx="2909864" cy="4117687"/>
          </a:xfrm>
          <a:prstGeom prst="rect">
            <a:avLst/>
          </a:prstGeom>
        </p:spPr>
      </p:pic>
      <p:sp>
        <p:nvSpPr>
          <p:cNvPr id="17" name="文本框 16"/>
          <p:cNvSpPr txBox="1"/>
          <p:nvPr/>
        </p:nvSpPr>
        <p:spPr>
          <a:xfrm>
            <a:off x="3283322" y="5987990"/>
            <a:ext cx="4809693"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cs typeface="仿宋" panose="02010609060101010101" pitchFamily="49" charset="-122"/>
              </a:rPr>
              <a:t>推文编辑</a:t>
            </a:r>
            <a:r>
              <a:rPr lang="en-US" altLang="zh-CN" sz="2800" dirty="0">
                <a:latin typeface="微软雅黑" panose="020B0503020204020204" pitchFamily="34" charset="-122"/>
                <a:ea typeface="微软雅黑" panose="020B0503020204020204" pitchFamily="34" charset="-122"/>
                <a:cs typeface="仿宋" panose="02010609060101010101" pitchFamily="49" charset="-122"/>
              </a:rPr>
              <a:t>&amp;</a:t>
            </a:r>
            <a:r>
              <a:rPr lang="zh-CN" altLang="en-US" sz="2800" dirty="0">
                <a:latin typeface="微软雅黑" panose="020B0503020204020204" pitchFamily="34" charset="-122"/>
                <a:ea typeface="微软雅黑" panose="020B0503020204020204" pitchFamily="34" charset="-122"/>
                <a:cs typeface="仿宋" panose="02010609060101010101" pitchFamily="49" charset="-122"/>
              </a:rPr>
              <a:t>海报制作</a:t>
            </a:r>
            <a:endParaRPr lang="zh-CN" altLang="en-US" dirty="0"/>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二、</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部门</a:t>
            </a: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项目组制</a:t>
            </a:r>
            <a:endParaRPr lang="zh-CN" altLang="zh-CN" sz="1800" kern="100" dirty="0">
              <a:solidFill>
                <a:schemeClr val="tx1">
                  <a:lumMod val="95000"/>
                  <a:lumOff val="5000"/>
                </a:schemeClr>
              </a:solidFill>
              <a:effectLst/>
              <a:latin typeface="Calibri" panose="020F0502020204030204" charset="0"/>
              <a:ea typeface="宋体" panose="02010600030101010101" pitchFamily="2" charset="-122"/>
              <a:cs typeface="Times New Roman" panose="02020603050405020304" pitchFamily="18" charset="0"/>
            </a:endParaRPr>
          </a:p>
          <a:p>
            <a:pPr algn="just">
              <a:buFont typeface="Wingdings" panose="05000000000000000000" pitchFamily="2" charset="2"/>
              <a:buChar char="u"/>
            </a:pPr>
            <a:r>
              <a:rPr lang="zh-CN" altLang="en-US" dirty="0">
                <a:solidFill>
                  <a:schemeClr val="tx1">
                    <a:lumMod val="95000"/>
                    <a:lumOff val="5000"/>
                  </a:schemeClr>
                </a:solidFill>
              </a:rPr>
              <a:t> 课程部：三人一组，并按照课程分配任务，与负责人对接。</a:t>
            </a:r>
            <a:endParaRPr lang="en-US" altLang="zh-CN" dirty="0">
              <a:solidFill>
                <a:schemeClr val="tx1">
                  <a:lumMod val="95000"/>
                  <a:lumOff val="5000"/>
                </a:schemeClr>
              </a:solidFill>
            </a:endParaRPr>
          </a:p>
          <a:p>
            <a:pPr algn="just">
              <a:buFont typeface="Wingdings" panose="05000000000000000000" pitchFamily="2" charset="2"/>
              <a:buChar char="u"/>
            </a:pPr>
            <a:r>
              <a:rPr lang="zh-CN" altLang="en-US" dirty="0">
                <a:solidFill>
                  <a:schemeClr val="tx1">
                    <a:lumMod val="95000"/>
                    <a:lumOff val="5000"/>
                  </a:schemeClr>
                </a:solidFill>
              </a:rPr>
              <a:t> 学业部：每组</a:t>
            </a:r>
            <a:r>
              <a:rPr lang="en-US" altLang="zh-CN" dirty="0">
                <a:solidFill>
                  <a:schemeClr val="tx1">
                    <a:lumMod val="95000"/>
                    <a:lumOff val="5000"/>
                  </a:schemeClr>
                </a:solidFill>
              </a:rPr>
              <a:t>2</a:t>
            </a:r>
            <a:r>
              <a:rPr lang="zh-CN" altLang="en-US" dirty="0">
                <a:solidFill>
                  <a:schemeClr val="tx1">
                    <a:lumMod val="95000"/>
                    <a:lumOff val="5000"/>
                  </a:schemeClr>
                </a:solidFill>
              </a:rPr>
              <a:t>个新生</a:t>
            </a:r>
            <a:r>
              <a:rPr lang="en-US" altLang="zh-CN" dirty="0">
                <a:solidFill>
                  <a:schemeClr val="tx1">
                    <a:lumMod val="95000"/>
                    <a:lumOff val="5000"/>
                  </a:schemeClr>
                </a:solidFill>
              </a:rPr>
              <a:t>1</a:t>
            </a:r>
            <a:r>
              <a:rPr lang="zh-CN" altLang="en-US" dirty="0">
                <a:solidFill>
                  <a:schemeClr val="tx1">
                    <a:lumMod val="95000"/>
                    <a:lumOff val="5000"/>
                  </a:schemeClr>
                </a:solidFill>
              </a:rPr>
              <a:t>个老人，负责人与小组长展开小组长会 </a:t>
            </a:r>
            <a:endParaRPr lang="en-US" altLang="zh-CN" dirty="0">
              <a:solidFill>
                <a:schemeClr val="tx1">
                  <a:lumMod val="95000"/>
                  <a:lumOff val="5000"/>
                </a:schemeClr>
              </a:solidFill>
            </a:endParaRPr>
          </a:p>
          <a:p>
            <a:pPr algn="just">
              <a:buFont typeface="Wingdings" panose="05000000000000000000" pitchFamily="2" charset="2"/>
              <a:buChar char="u"/>
            </a:pPr>
            <a:r>
              <a:rPr lang="zh-CN" altLang="en-US" dirty="0">
                <a:solidFill>
                  <a:schemeClr val="tx1">
                    <a:lumMod val="95000"/>
                    <a:lumOff val="5000"/>
                  </a:schemeClr>
                </a:solidFill>
              </a:rPr>
              <a:t> 文宣部：</a:t>
            </a:r>
            <a:r>
              <a:rPr lang="en-US" altLang="zh-CN" dirty="0">
                <a:solidFill>
                  <a:schemeClr val="tx1">
                    <a:lumMod val="95000"/>
                    <a:lumOff val="5000"/>
                  </a:schemeClr>
                </a:solidFill>
              </a:rPr>
              <a:t>3</a:t>
            </a:r>
            <a:r>
              <a:rPr lang="zh-CN" altLang="en-US" dirty="0">
                <a:solidFill>
                  <a:schemeClr val="tx1">
                    <a:lumMod val="95000"/>
                    <a:lumOff val="5000"/>
                  </a:schemeClr>
                </a:solidFill>
              </a:rPr>
              <a:t>人一组，组长与课程部和学业部的组长对接</a:t>
            </a:r>
            <a:endParaRPr lang="zh-CN" altLang="zh-CN" sz="1800" kern="100" dirty="0">
              <a:solidFill>
                <a:schemeClr val="tx1">
                  <a:lumMod val="95000"/>
                  <a:lumOff val="5000"/>
                </a:schemeClr>
              </a:solidFill>
              <a:effectLst/>
              <a:latin typeface="Calibri" panose="020F0502020204030204" charset="0"/>
              <a:ea typeface="宋体" panose="02010600030101010101" pitchFamily="2" charset="-122"/>
              <a:cs typeface="Times New Roman" panose="02020603050405020304" pitchFamily="18" charset="0"/>
            </a:endParaRPr>
          </a:p>
          <a:p>
            <a:pPr marL="0" indent="0">
              <a:buNone/>
            </a:pP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二、</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百场导航：</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buFont typeface="Wingdings" panose="05000000000000000000" pitchFamily="2" charset="2"/>
              <a:buChar char="u"/>
            </a:pPr>
            <a:r>
              <a:rPr lang="en-US" altLang="zh-CN" sz="1800" kern="100" dirty="0">
                <a:solidFill>
                  <a:schemeClr val="tx1"/>
                </a:solidFill>
                <a:effectLst/>
                <a:latin typeface="微软雅黑" panose="020B0503020204020204" pitchFamily="34" charset="-122"/>
                <a:cs typeface="Times New Roman" panose="02020603050405020304" pitchFamily="18" charset="0"/>
              </a:rPr>
              <a:t>A</a:t>
            </a:r>
            <a:r>
              <a:rPr lang="zh-CN" altLang="zh-CN" sz="1800" kern="100" dirty="0">
                <a:solidFill>
                  <a:schemeClr val="tx1"/>
                </a:solidFill>
                <a:effectLst/>
                <a:latin typeface="微软雅黑" panose="020B0503020204020204" pitchFamily="34" charset="-122"/>
                <a:cs typeface="Times New Roman" panose="02020603050405020304" pitchFamily="18" charset="0"/>
              </a:rPr>
              <a:t>类：自己联系导师</a:t>
            </a:r>
            <a:endParaRPr lang="zh-CN" altLang="zh-CN" sz="1800" kern="100" dirty="0">
              <a:solidFill>
                <a:schemeClr val="tx1"/>
              </a:solidFill>
              <a:effectLst/>
              <a:latin typeface="微软雅黑" panose="020B0503020204020204" pitchFamily="34" charset="-122"/>
              <a:cs typeface="Times New Roman" panose="02020603050405020304" pitchFamily="18" charset="0"/>
            </a:endParaRPr>
          </a:p>
          <a:p>
            <a:pPr algn="just">
              <a:buFont typeface="Wingdings" panose="05000000000000000000" pitchFamily="2" charset="2"/>
              <a:buChar char="u"/>
            </a:pPr>
            <a:r>
              <a:rPr lang="en-US" altLang="zh-CN" sz="1800" kern="100" dirty="0">
                <a:solidFill>
                  <a:schemeClr val="tx1"/>
                </a:solidFill>
                <a:effectLst/>
                <a:latin typeface="微软雅黑" panose="020B0503020204020204" pitchFamily="34" charset="-122"/>
                <a:cs typeface="Times New Roman" panose="02020603050405020304" pitchFamily="18" charset="0"/>
              </a:rPr>
              <a:t>B</a:t>
            </a:r>
            <a:r>
              <a:rPr lang="zh-CN" altLang="zh-CN" sz="1800" kern="100" dirty="0">
                <a:solidFill>
                  <a:schemeClr val="tx1"/>
                </a:solidFill>
                <a:effectLst/>
                <a:latin typeface="微软雅黑" panose="020B0503020204020204" pitchFamily="34" charset="-122"/>
                <a:cs typeface="Times New Roman" panose="02020603050405020304" pitchFamily="18" charset="0"/>
              </a:rPr>
              <a:t>类：辅导员直接通知</a:t>
            </a:r>
            <a:endParaRPr lang="en-US" altLang="zh-CN" sz="1800" kern="100" dirty="0">
              <a:solidFill>
                <a:schemeClr val="tx1"/>
              </a:solidFill>
              <a:effectLst/>
              <a:latin typeface="微软雅黑" panose="020B0503020204020204" pitchFamily="34" charset="-122"/>
              <a:cs typeface="Times New Roman" panose="02020603050405020304" pitchFamily="18" charset="0"/>
            </a:endParaRPr>
          </a:p>
          <a:p>
            <a:pPr marL="0" indent="0" algn="just">
              <a:buNone/>
            </a:pPr>
            <a:r>
              <a:rPr lang="zh-CN" altLang="en-US" sz="1800" kern="100" dirty="0">
                <a:solidFill>
                  <a:schemeClr val="tx1"/>
                </a:solidFill>
                <a:effectLst/>
                <a:latin typeface="微软雅黑" panose="020B0503020204020204" pitchFamily="34" charset="-122"/>
                <a:cs typeface="Times New Roman" panose="02020603050405020304" pitchFamily="18" charset="0"/>
              </a:rPr>
              <a:t>活动前：</a:t>
            </a:r>
            <a:endParaRPr lang="en-US" altLang="zh-CN" sz="1800" kern="100" dirty="0">
              <a:solidFill>
                <a:schemeClr val="tx1"/>
              </a:solidFill>
              <a:effectLst/>
              <a:latin typeface="微软雅黑" panose="020B0503020204020204" pitchFamily="34" charset="-122"/>
              <a:cs typeface="Times New Roman" panose="02020603050405020304" pitchFamily="18" charset="0"/>
            </a:endParaRPr>
          </a:p>
          <a:p>
            <a:pPr marL="0" indent="0" algn="just">
              <a:buNone/>
            </a:pPr>
            <a:r>
              <a:rPr lang="zh-CN" altLang="zh-CN" sz="1800" kern="100" dirty="0">
                <a:solidFill>
                  <a:schemeClr val="tx1"/>
                </a:solidFill>
                <a:effectLst/>
                <a:latin typeface="微软雅黑" panose="020B0503020204020204" pitchFamily="34" charset="-122"/>
                <a:cs typeface="Times New Roman" panose="02020603050405020304" pitchFamily="18" charset="0"/>
              </a:rPr>
              <a:t>微助教，</a:t>
            </a:r>
            <a:r>
              <a:rPr lang="zh-CN" altLang="en-US" sz="1800" kern="100" dirty="0">
                <a:solidFill>
                  <a:schemeClr val="tx1"/>
                </a:solidFill>
                <a:effectLst/>
                <a:latin typeface="微软雅黑" panose="020B0503020204020204" pitchFamily="34" charset="-122"/>
                <a:cs typeface="Times New Roman" panose="02020603050405020304" pitchFamily="18" charset="0"/>
              </a:rPr>
              <a:t>学业部负责人</a:t>
            </a:r>
            <a:r>
              <a:rPr lang="zh-CN" altLang="zh-CN" sz="1800" kern="100" dirty="0">
                <a:solidFill>
                  <a:schemeClr val="tx1"/>
                </a:solidFill>
                <a:effectLst/>
                <a:latin typeface="微软雅黑" panose="020B0503020204020204" pitchFamily="34" charset="-122"/>
                <a:cs typeface="Times New Roman" panose="02020603050405020304" pitchFamily="18" charset="0"/>
              </a:rPr>
              <a:t>将百场导航录入微助教，推送后自行输入课程号加入课堂</a:t>
            </a:r>
            <a:endParaRPr lang="zh-CN" altLang="zh-CN" sz="1800" kern="100" dirty="0">
              <a:solidFill>
                <a:schemeClr val="tx1"/>
              </a:solidFill>
              <a:effectLst/>
              <a:latin typeface="微软雅黑" panose="020B0503020204020204" pitchFamily="34" charset="-122"/>
              <a:cs typeface="Times New Roman" panose="02020603050405020304" pitchFamily="18" charset="0"/>
            </a:endParaRPr>
          </a:p>
          <a:p>
            <a:pPr marL="0" indent="0" algn="just">
              <a:buNone/>
            </a:pPr>
            <a:r>
              <a:rPr lang="zh-CN" altLang="zh-CN" sz="1800" kern="100" dirty="0">
                <a:solidFill>
                  <a:schemeClr val="tx1"/>
                </a:solidFill>
                <a:effectLst/>
                <a:latin typeface="微软雅黑" panose="020B0503020204020204" pitchFamily="34" charset="-122"/>
                <a:cs typeface="Times New Roman" panose="02020603050405020304" pitchFamily="18" charset="0"/>
              </a:rPr>
              <a:t>需要将信息录入并宣传至年级群的负责人</a:t>
            </a:r>
            <a:r>
              <a:rPr lang="zh-CN" altLang="en-US" sz="1800" kern="100" dirty="0">
                <a:solidFill>
                  <a:schemeClr val="tx1"/>
                </a:solidFill>
                <a:effectLst/>
                <a:latin typeface="微软雅黑" panose="020B0503020204020204" pitchFamily="34" charset="-122"/>
                <a:cs typeface="Times New Roman" panose="02020603050405020304" pitchFamily="18" charset="0"/>
              </a:rPr>
              <a:t>，同时交给文宣部写推文。</a:t>
            </a:r>
            <a:endParaRPr lang="en-US" altLang="zh-CN" sz="1800" kern="100" dirty="0">
              <a:solidFill>
                <a:schemeClr val="tx1"/>
              </a:solidFill>
              <a:effectLst/>
              <a:latin typeface="微软雅黑" panose="020B0503020204020204" pitchFamily="34" charset="-122"/>
              <a:cs typeface="Times New Roman" panose="02020603050405020304" pitchFamily="18" charset="0"/>
            </a:endParaRPr>
          </a:p>
          <a:p>
            <a:pPr marL="0" indent="0" algn="just">
              <a:buNone/>
            </a:pPr>
            <a:r>
              <a:rPr lang="zh-CN" altLang="en-US" kern="100" dirty="0">
                <a:solidFill>
                  <a:schemeClr val="tx1"/>
                </a:solidFill>
                <a:latin typeface="微软雅黑" panose="020B0503020204020204" pitchFamily="34" charset="-122"/>
                <a:cs typeface="Times New Roman" panose="02020603050405020304" pitchFamily="18" charset="0"/>
              </a:rPr>
              <a:t>活动中：</a:t>
            </a:r>
            <a:endParaRPr lang="en-US" altLang="zh-CN" kern="100" dirty="0">
              <a:solidFill>
                <a:schemeClr val="tx1"/>
              </a:solidFill>
              <a:latin typeface="微软雅黑" panose="020B0503020204020204" pitchFamily="34" charset="-122"/>
              <a:cs typeface="Times New Roman" panose="02020603050405020304" pitchFamily="18" charset="0"/>
            </a:endParaRPr>
          </a:p>
          <a:p>
            <a:pPr marL="0" indent="0" algn="just">
              <a:buNone/>
            </a:pPr>
            <a:r>
              <a:rPr lang="zh-CN" altLang="en-US" sz="1800" kern="100" dirty="0">
                <a:solidFill>
                  <a:schemeClr val="tx1"/>
                </a:solidFill>
                <a:effectLst/>
                <a:latin typeface="微软雅黑" panose="020B0503020204020204" pitchFamily="34" charset="-122"/>
                <a:cs typeface="Times New Roman" panose="02020603050405020304" pitchFamily="18" charset="0"/>
              </a:rPr>
              <a:t>学业部负责主持以及签到签退，文宣部小组成员分别负责摄影与推文记录。</a:t>
            </a:r>
            <a:endParaRPr lang="en-US" altLang="zh-CN" sz="1800" kern="100" dirty="0">
              <a:solidFill>
                <a:schemeClr val="tx1"/>
              </a:solidFill>
              <a:effectLst/>
              <a:latin typeface="微软雅黑" panose="020B0503020204020204" pitchFamily="34" charset="-122"/>
              <a:cs typeface="Times New Roman" panose="02020603050405020304" pitchFamily="18" charset="0"/>
            </a:endParaRPr>
          </a:p>
          <a:p>
            <a:pPr marL="0" indent="0" algn="just">
              <a:buNone/>
            </a:pPr>
            <a:r>
              <a:rPr lang="zh-CN" altLang="en-US" kern="100" dirty="0">
                <a:solidFill>
                  <a:schemeClr val="tx1"/>
                </a:solidFill>
                <a:latin typeface="微软雅黑" panose="020B0503020204020204" pitchFamily="34" charset="-122"/>
                <a:cs typeface="Times New Roman" panose="02020603050405020304" pitchFamily="18" charset="0"/>
              </a:rPr>
              <a:t>活动后：</a:t>
            </a:r>
            <a:endParaRPr lang="en-US" altLang="zh-CN" kern="100" dirty="0">
              <a:solidFill>
                <a:schemeClr val="tx1"/>
              </a:solidFill>
              <a:latin typeface="微软雅黑" panose="020B0503020204020204" pitchFamily="34" charset="-122"/>
              <a:cs typeface="Times New Roman" panose="02020603050405020304" pitchFamily="18" charset="0"/>
            </a:endParaRPr>
          </a:p>
          <a:p>
            <a:pPr marL="0" indent="0" algn="just">
              <a:buNone/>
            </a:pPr>
            <a:r>
              <a:rPr lang="zh-CN" altLang="en-US" sz="1800" kern="100" dirty="0">
                <a:solidFill>
                  <a:schemeClr val="tx1"/>
                </a:solidFill>
                <a:effectLst/>
                <a:latin typeface="微软雅黑" panose="020B0503020204020204" pitchFamily="34" charset="-122"/>
                <a:cs typeface="Times New Roman" panose="02020603050405020304" pitchFamily="18" charset="0"/>
              </a:rPr>
              <a:t>文宣部小组成员负责推文排版，然后发送至公众号。</a:t>
            </a:r>
            <a:endParaRPr lang="zh-CN" altLang="zh-CN" sz="1800" kern="100" dirty="0">
              <a:solidFill>
                <a:schemeClr val="tx1"/>
              </a:solidFill>
              <a:effectLst/>
              <a:latin typeface="微软雅黑" panose="020B0503020204020204" pitchFamily="34" charset="-122"/>
              <a:cs typeface="Times New Roman" panose="02020603050405020304" pitchFamily="18" charset="0"/>
            </a:endParaRPr>
          </a:p>
          <a:p>
            <a:pPr marL="0" indent="0" algn="just">
              <a:buNone/>
            </a:pPr>
            <a:endParaRPr lang="zh-CN" altLang="zh-CN" sz="18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indent="0">
              <a:buNone/>
            </a:pP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二、</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solidFill>
                <a:latin typeface="微软雅黑" panose="020B0503020204020204" pitchFamily="34" charset="-122"/>
                <a:ea typeface="微软雅黑" panose="020B0503020204020204" pitchFamily="34" charset="-122"/>
              </a:rPr>
              <a:t>学霸有约：</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1800" kern="100" dirty="0">
                <a:solidFill>
                  <a:schemeClr val="tx1"/>
                </a:solidFill>
                <a:effectLst/>
                <a:latin typeface="+mn-ea"/>
                <a:ea typeface="+mn-ea"/>
                <a:cs typeface="Times New Roman" panose="02020603050405020304" pitchFamily="18" charset="0"/>
              </a:rPr>
              <a:t>招募优秀的朋辈同学，组建朋辈辅导课题组，定期交流备课，开展答疑活动，并完善朋辈辅导的资源库；</a:t>
            </a:r>
            <a:endParaRPr lang="zh-CN" altLang="en-US" sz="1800" kern="100" dirty="0">
              <a:solidFill>
                <a:schemeClr val="tx1"/>
              </a:solidFill>
              <a:effectLst/>
              <a:latin typeface="+mn-ea"/>
              <a:ea typeface="+mn-ea"/>
              <a:cs typeface="Times New Roman" panose="02020603050405020304" pitchFamily="18" charset="0"/>
            </a:endParaRPr>
          </a:p>
          <a:p>
            <a:r>
              <a:rPr lang="zh-CN" altLang="en-US" sz="1800" kern="100" dirty="0">
                <a:solidFill>
                  <a:schemeClr val="tx1"/>
                </a:solidFill>
                <a:effectLst/>
                <a:latin typeface="+mn-ea"/>
                <a:ea typeface="+mn-ea"/>
                <a:cs typeface="Times New Roman" panose="02020603050405020304" pitchFamily="18" charset="0"/>
              </a:rPr>
              <a:t>招收各年级有需求的同学，建立年级学业能力提高班，督促其积极参与“学霸有约”活动，促进学业发展进步；</a:t>
            </a:r>
            <a:endParaRPr lang="zh-CN" altLang="en-US" sz="1800" kern="100" dirty="0">
              <a:solidFill>
                <a:schemeClr val="tx1"/>
              </a:solidFill>
              <a:effectLst/>
              <a:latin typeface="+mn-ea"/>
              <a:ea typeface="+mn-ea"/>
              <a:cs typeface="Times New Roman" panose="02020603050405020304" pitchFamily="18" charset="0"/>
            </a:endParaRPr>
          </a:p>
          <a:p>
            <a:r>
              <a:rPr lang="zh-CN" altLang="en-US" sz="1800" kern="100" dirty="0">
                <a:solidFill>
                  <a:schemeClr val="tx1"/>
                </a:solidFill>
                <a:effectLst/>
                <a:latin typeface="+mn-ea"/>
                <a:ea typeface="+mn-ea"/>
                <a:cs typeface="Times New Roman" panose="02020603050405020304" pitchFamily="18" charset="0"/>
              </a:rPr>
              <a:t>部门部员开展朋辈辅导的日常管理工作，建立稳定可持续的管理架构与规章制度，建立完善的管理体系。</a:t>
            </a:r>
            <a:endParaRPr lang="zh-CN" altLang="en-US" sz="1800" kern="100" dirty="0">
              <a:solidFill>
                <a:schemeClr val="tx1"/>
              </a:solidFill>
              <a:effectLst/>
              <a:latin typeface="+mn-ea"/>
              <a:ea typeface="+mn-ea"/>
              <a:cs typeface="Times New Roman" panose="02020603050405020304" pitchFamily="18" charset="0"/>
            </a:endParaRPr>
          </a:p>
          <a:p>
            <a:pPr marL="0" indent="0">
              <a:buNone/>
            </a:pPr>
            <a:endParaRPr lang="en-US" altLang="zh-CN" sz="28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二、</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solidFill>
                <a:sym typeface="Arial" panose="020B0604020202020204" pitchFamily="34" charset="0"/>
              </a:rPr>
              <a:t>导师面对面</a:t>
            </a:r>
            <a:r>
              <a:rPr lang="zh-CN" altLang="en-US" sz="2800" dirty="0">
                <a:solidFill>
                  <a:schemeClr val="tx1"/>
                </a:solidFill>
                <a:latin typeface="微软雅黑" panose="020B0503020204020204" pitchFamily="34" charset="-122"/>
                <a:ea typeface="微软雅黑" panose="020B0503020204020204" pitchFamily="34" charset="-122"/>
              </a:rPr>
              <a:t>：</a:t>
            </a:r>
            <a:endParaRPr lang="en-US" altLang="zh-CN" sz="2800" dirty="0">
              <a:solidFill>
                <a:schemeClr val="tx1"/>
              </a:solidFill>
              <a:latin typeface="微软雅黑" panose="020B0503020204020204" pitchFamily="34" charset="-122"/>
            </a:endParaRPr>
          </a:p>
          <a:p>
            <a:r>
              <a:rPr lang="zh-CN" altLang="en-US" sz="1800" kern="100" dirty="0">
                <a:solidFill>
                  <a:schemeClr val="tx1"/>
                </a:solidFill>
                <a:effectLst/>
                <a:latin typeface="+mn-ea"/>
                <a:ea typeface="+mn-ea"/>
                <a:cs typeface="Times New Roman" panose="02020603050405020304" pitchFamily="18" charset="0"/>
              </a:rPr>
              <a:t>学业部同学联系上导师后确定讲座具体事宜及细节。</a:t>
            </a:r>
            <a:endParaRPr lang="en-US" altLang="zh-CN" sz="2800" kern="100" dirty="0">
              <a:solidFill>
                <a:schemeClr val="tx1"/>
              </a:solidFill>
              <a:effectLst/>
              <a:latin typeface="微软雅黑" panose="020B0503020204020204" pitchFamily="34" charset="-122"/>
              <a:cs typeface="Times New Roman" panose="02020603050405020304" pitchFamily="18" charset="0"/>
            </a:endParaRPr>
          </a:p>
          <a:p>
            <a:r>
              <a:rPr lang="zh-CN" altLang="en-US" sz="1800" kern="100" dirty="0">
                <a:solidFill>
                  <a:schemeClr val="tx1"/>
                </a:solidFill>
                <a:effectLst/>
                <a:latin typeface="+mn-ea"/>
                <a:ea typeface="+mn-ea"/>
                <a:cs typeface="Times New Roman" panose="02020603050405020304" pitchFamily="18" charset="0"/>
              </a:rPr>
              <a:t>获取到讲座的简介和老师的介绍以及相关图片，将资料交付文宣部相应的同学以及时推送讲座的预告。</a:t>
            </a:r>
            <a:endParaRPr lang="en-US" altLang="zh-CN" sz="1800" kern="100" dirty="0">
              <a:solidFill>
                <a:schemeClr val="tx1"/>
              </a:solidFill>
              <a:effectLst/>
              <a:latin typeface="+mn-ea"/>
              <a:ea typeface="+mn-ea"/>
              <a:cs typeface="Times New Roman" panose="02020603050405020304" pitchFamily="18" charset="0"/>
            </a:endParaRPr>
          </a:p>
          <a:p>
            <a:r>
              <a:rPr lang="zh-CN" altLang="en-US" kern="100" dirty="0">
                <a:solidFill>
                  <a:schemeClr val="tx1"/>
                </a:solidFill>
                <a:latin typeface="+mn-ea"/>
                <a:ea typeface="+mn-ea"/>
                <a:cs typeface="Times New Roman" panose="02020603050405020304" pitchFamily="18" charset="0"/>
              </a:rPr>
              <a:t>借用会议室，一般在讲座开始前半小时开始借用，可借用光电大楼和东九教学楼。</a:t>
            </a:r>
            <a:endParaRPr lang="en-US" altLang="zh-CN" kern="100" dirty="0">
              <a:solidFill>
                <a:schemeClr val="tx1"/>
              </a:solidFill>
              <a:latin typeface="+mn-ea"/>
              <a:ea typeface="+mn-ea"/>
              <a:cs typeface="Times New Roman" panose="02020603050405020304" pitchFamily="18" charset="0"/>
            </a:endParaRPr>
          </a:p>
          <a:p>
            <a:r>
              <a:rPr lang="zh-CN" altLang="en-US" sz="1800" kern="100" dirty="0">
                <a:solidFill>
                  <a:schemeClr val="tx1"/>
                </a:solidFill>
                <a:effectLst/>
                <a:latin typeface="+mn-ea"/>
                <a:ea typeface="+mn-ea"/>
                <a:cs typeface="Times New Roman" panose="02020603050405020304" pitchFamily="18" charset="0"/>
              </a:rPr>
              <a:t>借用会议室的同学负责跟进会议。</a:t>
            </a:r>
            <a:endParaRPr lang="en-US" altLang="zh-CN" sz="1800" kern="100" dirty="0">
              <a:solidFill>
                <a:schemeClr val="tx1"/>
              </a:solidFill>
              <a:effectLst/>
              <a:latin typeface="+mn-ea"/>
              <a:ea typeface="+mn-ea"/>
              <a:cs typeface="Times New Roman" panose="02020603050405020304" pitchFamily="18" charset="0"/>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二、</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solidFill>
                <a:latin typeface="微软雅黑" panose="020B0503020204020204" pitchFamily="34" charset="-122"/>
                <a:ea typeface="微软雅黑" panose="020B0503020204020204" pitchFamily="34" charset="-122"/>
              </a:rPr>
              <a:t>点睛课堂：</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1800" kern="100" dirty="0">
                <a:solidFill>
                  <a:schemeClr val="tx1"/>
                </a:solidFill>
                <a:effectLst/>
                <a:latin typeface="+mn-ea"/>
                <a:ea typeface="+mn-ea"/>
                <a:cs typeface="Times New Roman" panose="02020603050405020304" pitchFamily="18" charset="0"/>
              </a:rPr>
              <a:t>确定相应科目的讲解时间后进行助教的招募与联系，随后协助助教开展活动，在线下进行时需要通过华中大</a:t>
            </a:r>
            <a:r>
              <a:rPr lang="en-US" altLang="zh-CN" sz="1800" kern="100" dirty="0">
                <a:solidFill>
                  <a:schemeClr val="tx1"/>
                </a:solidFill>
                <a:effectLst/>
                <a:latin typeface="+mn-ea"/>
                <a:ea typeface="+mn-ea"/>
                <a:cs typeface="Times New Roman" panose="02020603050405020304" pitchFamily="18" charset="0"/>
              </a:rPr>
              <a:t>hub</a:t>
            </a:r>
            <a:r>
              <a:rPr lang="zh-CN" altLang="en-US" sz="1800" kern="100" dirty="0">
                <a:solidFill>
                  <a:schemeClr val="tx1"/>
                </a:solidFill>
                <a:effectLst/>
                <a:latin typeface="+mn-ea"/>
                <a:ea typeface="+mn-ea"/>
                <a:cs typeface="Times New Roman" panose="02020603050405020304" pitchFamily="18" charset="0"/>
              </a:rPr>
              <a:t>系统借教室。每次活动前要与文宣部对接进行预告推文发布，需要提供课题时间、地点、期数以及助教个人信息。</a:t>
            </a:r>
            <a:endParaRPr lang="en-US" altLang="zh-CN" sz="1800" kern="100" dirty="0">
              <a:solidFill>
                <a:schemeClr val="tx1"/>
              </a:solidFill>
              <a:effectLst/>
              <a:latin typeface="+mn-ea"/>
              <a:ea typeface="+mn-ea"/>
              <a:cs typeface="Times New Roman" panose="02020603050405020304" pitchFamily="18" charset="0"/>
            </a:endParaRPr>
          </a:p>
          <a:p>
            <a:r>
              <a:rPr lang="zh-CN" altLang="en-US" sz="2800" dirty="0">
                <a:solidFill>
                  <a:schemeClr val="tx1"/>
                </a:solidFill>
                <a:latin typeface="微软雅黑" panose="020B0503020204020204" pitchFamily="34" charset="-122"/>
                <a:ea typeface="微软雅黑" panose="020B0503020204020204" pitchFamily="34" charset="-122"/>
              </a:rPr>
              <a:t>学霸笔记：</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zh-CN" sz="1800" dirty="0">
                <a:solidFill>
                  <a:schemeClr val="tx1">
                    <a:lumMod val="95000"/>
                    <a:lumOff val="5000"/>
                  </a:schemeClr>
                </a:solidFill>
                <a:effectLst/>
                <a:latin typeface="+mn-ea"/>
                <a:ea typeface="+mn-ea"/>
                <a:cs typeface="Arial" panose="020B0604020202020204" pitchFamily="34" charset="0"/>
              </a:rPr>
              <a:t>在大范围内有偿征集光电学院本科阶段课程的课程笔记，收购笔记版权后免费开放给全学院学生，助力学生学习。</a:t>
            </a:r>
            <a:endParaRPr lang="en-US" altLang="zh-CN" sz="2800" dirty="0">
              <a:solidFill>
                <a:schemeClr val="tx1">
                  <a:lumMod val="95000"/>
                  <a:lumOff val="5000"/>
                </a:schemeClr>
              </a:solidFill>
              <a:latin typeface="+mn-ea"/>
              <a:ea typeface="+mn-ea"/>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98880" y="1520824"/>
            <a:ext cx="9799320" cy="1908175"/>
          </a:xfrm>
        </p:spPr>
        <p:txBody>
          <a:bodyPr>
            <a:normAutofit fontScale="90000"/>
          </a:bodyPr>
          <a:lstStyle/>
          <a:p>
            <a:br>
              <a:rPr lang="zh-CN" altLang="en-US" dirty="0">
                <a:sym typeface="+mn-ea"/>
              </a:rPr>
            </a:br>
            <a:r>
              <a:rPr lang="zh-CN" altLang="en-US" dirty="0">
                <a:sym typeface="+mn-ea"/>
              </a:rPr>
              <a:t>三、自我介绍</a:t>
            </a:r>
            <a:br>
              <a:rPr lang="zh-CN" altLang="en-US" dirty="0">
                <a:sym typeface="+mn-ea"/>
              </a:rPr>
            </a:br>
            <a:endParaRPr lang="zh-CN" altLang="en-US" dirty="0">
              <a:sym typeface="+mn-ea"/>
            </a:endParaRPr>
          </a:p>
        </p:txBody>
      </p:sp>
      <p:grpSp>
        <p:nvGrpSpPr>
          <p:cNvPr id="6" name="组合 5"/>
          <p:cNvGrpSpPr/>
          <p:nvPr/>
        </p:nvGrpSpPr>
        <p:grpSpPr>
          <a:xfrm>
            <a:off x="-652780" y="-1312545"/>
            <a:ext cx="13218160" cy="8844915"/>
            <a:chOff x="-1041" y="-1959"/>
            <a:chExt cx="20816" cy="13929"/>
          </a:xfrm>
        </p:grpSpPr>
        <p:sp>
          <p:nvSpPr>
            <p:cNvPr id="3" name="椭圆 2"/>
            <p:cNvSpPr/>
            <p:nvPr/>
          </p:nvSpPr>
          <p:spPr>
            <a:xfrm>
              <a:off x="-1041" y="-1959"/>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4901" y="7382"/>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三、</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自我介绍</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solidFill>
                <a:latin typeface="微软雅黑" panose="020B0503020204020204" pitchFamily="34" charset="-122"/>
                <a:ea typeface="微软雅黑" panose="020B0503020204020204" pitchFamily="34" charset="-122"/>
              </a:rPr>
              <a:t>糖果法自我介绍：</a:t>
            </a:r>
            <a:endParaRPr lang="en-US" altLang="zh-CN" sz="2800" dirty="0">
              <a:solidFill>
                <a:schemeClr val="tx1"/>
              </a:solidFill>
              <a:latin typeface="微软雅黑" panose="020B0503020204020204" pitchFamily="34" charset="-122"/>
              <a:ea typeface="微软雅黑" panose="020B0503020204020204" pitchFamily="34" charset="-122"/>
            </a:endParaRPr>
          </a:p>
          <a:p>
            <a:pPr algn="just"/>
            <a:r>
              <a:rPr lang="zh-CN" altLang="en-US" sz="1800" b="1" kern="100" dirty="0">
                <a:solidFill>
                  <a:schemeClr val="tx1">
                    <a:lumMod val="95000"/>
                    <a:lumOff val="5000"/>
                  </a:schemeClr>
                </a:solidFill>
                <a:effectLst/>
                <a:latin typeface="+mn-ea"/>
                <a:ea typeface="+mn-ea"/>
                <a:cs typeface="Arial" panose="020B0604020202020204" pitchFamily="34" charset="0"/>
              </a:rPr>
              <a:t>姓名</a:t>
            </a:r>
            <a:r>
              <a:rPr lang="en-US" altLang="zh-CN" sz="1800" b="1" kern="100" dirty="0">
                <a:solidFill>
                  <a:schemeClr val="tx1">
                    <a:lumMod val="95000"/>
                    <a:lumOff val="5000"/>
                  </a:schemeClr>
                </a:solidFill>
                <a:effectLst/>
                <a:latin typeface="+mn-ea"/>
                <a:ea typeface="+mn-ea"/>
                <a:cs typeface="Arial" panose="020B0604020202020204" pitchFamily="34" charset="0"/>
              </a:rPr>
              <a:t>+</a:t>
            </a:r>
            <a:r>
              <a:rPr lang="zh-CN" altLang="en-US" sz="1800" b="1" kern="100" dirty="0">
                <a:solidFill>
                  <a:schemeClr val="tx1">
                    <a:lumMod val="95000"/>
                    <a:lumOff val="5000"/>
                  </a:schemeClr>
                </a:solidFill>
                <a:effectLst/>
                <a:latin typeface="+mn-ea"/>
                <a:ea typeface="+mn-ea"/>
                <a:cs typeface="Arial" panose="020B0604020202020204" pitchFamily="34" charset="0"/>
              </a:rPr>
              <a:t>班级</a:t>
            </a:r>
            <a:r>
              <a:rPr lang="en-US" altLang="zh-CN" sz="1800" b="1" kern="100" dirty="0">
                <a:solidFill>
                  <a:schemeClr val="tx1">
                    <a:lumMod val="95000"/>
                    <a:lumOff val="5000"/>
                  </a:schemeClr>
                </a:solidFill>
                <a:effectLst/>
                <a:latin typeface="+mn-ea"/>
                <a:ea typeface="+mn-ea"/>
                <a:cs typeface="Arial" panose="020B0604020202020204" pitchFamily="34" charset="0"/>
              </a:rPr>
              <a:t>+</a:t>
            </a:r>
            <a:r>
              <a:rPr lang="zh-CN" altLang="en-US" sz="1800" b="1" kern="100" dirty="0">
                <a:solidFill>
                  <a:schemeClr val="tx1">
                    <a:lumMod val="95000"/>
                    <a:lumOff val="5000"/>
                  </a:schemeClr>
                </a:solidFill>
                <a:effectLst/>
                <a:latin typeface="+mn-ea"/>
                <a:ea typeface="+mn-ea"/>
                <a:cs typeface="Arial" panose="020B0604020202020204" pitchFamily="34" charset="0"/>
              </a:rPr>
              <a:t>部门</a:t>
            </a:r>
            <a:r>
              <a:rPr lang="en-US" altLang="zh-CN" sz="1800" b="1" kern="100" dirty="0">
                <a:solidFill>
                  <a:schemeClr val="tx1">
                    <a:lumMod val="95000"/>
                    <a:lumOff val="5000"/>
                  </a:schemeClr>
                </a:solidFill>
                <a:effectLst/>
                <a:latin typeface="+mn-ea"/>
                <a:ea typeface="+mn-ea"/>
                <a:cs typeface="Arial" panose="020B0604020202020204" pitchFamily="34" charset="0"/>
              </a:rPr>
              <a:t>+</a:t>
            </a:r>
            <a:r>
              <a:rPr lang="zh-CN" altLang="en-US" sz="1800" b="1" kern="100" dirty="0">
                <a:solidFill>
                  <a:schemeClr val="tx1">
                    <a:lumMod val="95000"/>
                    <a:lumOff val="5000"/>
                  </a:schemeClr>
                </a:solidFill>
                <a:effectLst/>
                <a:latin typeface="+mn-ea"/>
                <a:ea typeface="+mn-ea"/>
                <a:cs typeface="Arial" panose="020B0604020202020204" pitchFamily="34" charset="0"/>
              </a:rPr>
              <a:t>糖果问题</a:t>
            </a:r>
            <a:endParaRPr lang="en-US" altLang="zh-CN" sz="1800" b="1" kern="100" dirty="0">
              <a:solidFill>
                <a:schemeClr val="tx1">
                  <a:lumMod val="95000"/>
                  <a:lumOff val="5000"/>
                </a:schemeClr>
              </a:solidFill>
              <a:effectLst/>
              <a:latin typeface="+mn-ea"/>
              <a:ea typeface="+mn-ea"/>
              <a:cs typeface="Arial" panose="020B0604020202020204" pitchFamily="34" charset="0"/>
            </a:endParaRPr>
          </a:p>
          <a:p>
            <a:pPr algn="just"/>
            <a:r>
              <a:rPr lang="zh-CN" altLang="en-US" dirty="0">
                <a:solidFill>
                  <a:schemeClr val="tx1">
                    <a:lumMod val="95000"/>
                    <a:lumOff val="5000"/>
                  </a:schemeClr>
                </a:solidFill>
                <a:latin typeface="+mn-ea"/>
                <a:ea typeface="+mn-ea"/>
              </a:rPr>
              <a:t>粉红色</a:t>
            </a:r>
            <a:r>
              <a:rPr lang="en-US" altLang="zh-CN" dirty="0">
                <a:solidFill>
                  <a:schemeClr val="tx1">
                    <a:lumMod val="95000"/>
                    <a:lumOff val="5000"/>
                  </a:schemeClr>
                </a:solidFill>
                <a:latin typeface="+mn-ea"/>
                <a:ea typeface="+mn-ea"/>
              </a:rPr>
              <a:t>--</a:t>
            </a:r>
            <a:r>
              <a:rPr lang="zh-CN" altLang="en-US" dirty="0">
                <a:solidFill>
                  <a:schemeClr val="tx1">
                    <a:lumMod val="95000"/>
                    <a:lumOff val="5000"/>
                  </a:schemeClr>
                </a:solidFill>
                <a:latin typeface="+mn-ea"/>
                <a:ea typeface="+mn-ea"/>
              </a:rPr>
              <a:t>最大的爱好</a:t>
            </a:r>
            <a:endParaRPr lang="zh-CN" altLang="en-US" dirty="0">
              <a:solidFill>
                <a:schemeClr val="tx1">
                  <a:lumMod val="95000"/>
                  <a:lumOff val="5000"/>
                </a:schemeClr>
              </a:solidFill>
              <a:latin typeface="+mn-ea"/>
              <a:ea typeface="+mn-ea"/>
            </a:endParaRPr>
          </a:p>
          <a:p>
            <a:pPr algn="just"/>
            <a:r>
              <a:rPr lang="zh-CN" altLang="en-US" dirty="0">
                <a:solidFill>
                  <a:schemeClr val="tx1">
                    <a:lumMod val="95000"/>
                    <a:lumOff val="5000"/>
                  </a:schemeClr>
                </a:solidFill>
                <a:latin typeface="+mn-ea"/>
                <a:ea typeface="+mn-ea"/>
              </a:rPr>
              <a:t>话梅色</a:t>
            </a:r>
            <a:r>
              <a:rPr lang="en-US" altLang="zh-CN" dirty="0">
                <a:solidFill>
                  <a:schemeClr val="tx1">
                    <a:lumMod val="95000"/>
                    <a:lumOff val="5000"/>
                  </a:schemeClr>
                </a:solidFill>
                <a:latin typeface="+mn-ea"/>
                <a:ea typeface="+mn-ea"/>
              </a:rPr>
              <a:t>--</a:t>
            </a:r>
            <a:r>
              <a:rPr lang="zh-CN" altLang="en-US" dirty="0">
                <a:solidFill>
                  <a:schemeClr val="tx1">
                    <a:lumMod val="95000"/>
                    <a:lumOff val="5000"/>
                  </a:schemeClr>
                </a:solidFill>
                <a:latin typeface="+mn-ea"/>
                <a:ea typeface="+mn-ea"/>
              </a:rPr>
              <a:t>最喜欢的地方</a:t>
            </a:r>
            <a:endParaRPr lang="zh-CN" altLang="en-US" dirty="0">
              <a:solidFill>
                <a:schemeClr val="tx1">
                  <a:lumMod val="95000"/>
                  <a:lumOff val="5000"/>
                </a:schemeClr>
              </a:solidFill>
              <a:latin typeface="+mn-ea"/>
              <a:ea typeface="+mn-ea"/>
            </a:endParaRPr>
          </a:p>
          <a:p>
            <a:pPr algn="just"/>
            <a:r>
              <a:rPr lang="zh-CN" altLang="en-US" dirty="0">
                <a:solidFill>
                  <a:schemeClr val="tx1">
                    <a:lumMod val="95000"/>
                    <a:lumOff val="5000"/>
                  </a:schemeClr>
                </a:solidFill>
                <a:latin typeface="+mn-ea"/>
                <a:ea typeface="+mn-ea"/>
              </a:rPr>
              <a:t>蓝色</a:t>
            </a:r>
            <a:r>
              <a:rPr lang="en-US" altLang="zh-CN" dirty="0">
                <a:solidFill>
                  <a:schemeClr val="tx1">
                    <a:lumMod val="95000"/>
                    <a:lumOff val="5000"/>
                  </a:schemeClr>
                </a:solidFill>
                <a:latin typeface="+mn-ea"/>
                <a:ea typeface="+mn-ea"/>
              </a:rPr>
              <a:t>--</a:t>
            </a:r>
            <a:r>
              <a:rPr lang="zh-CN" altLang="en-US" dirty="0">
                <a:solidFill>
                  <a:schemeClr val="tx1">
                    <a:lumMod val="95000"/>
                    <a:lumOff val="5000"/>
                  </a:schemeClr>
                </a:solidFill>
                <a:latin typeface="+mn-ea"/>
                <a:ea typeface="+mn-ea"/>
              </a:rPr>
              <a:t>最难忘的一段回忆</a:t>
            </a:r>
            <a:endParaRPr lang="zh-CN" altLang="en-US" dirty="0">
              <a:solidFill>
                <a:schemeClr val="tx1">
                  <a:lumMod val="95000"/>
                  <a:lumOff val="5000"/>
                </a:schemeClr>
              </a:solidFill>
              <a:latin typeface="+mn-ea"/>
              <a:ea typeface="+mn-ea"/>
            </a:endParaRPr>
          </a:p>
          <a:p>
            <a:pPr algn="just"/>
            <a:r>
              <a:rPr lang="zh-CN" altLang="en-US" dirty="0">
                <a:solidFill>
                  <a:schemeClr val="tx1">
                    <a:lumMod val="95000"/>
                    <a:lumOff val="5000"/>
                  </a:schemeClr>
                </a:solidFill>
                <a:latin typeface="+mn-ea"/>
                <a:ea typeface="+mn-ea"/>
              </a:rPr>
              <a:t>紫色</a:t>
            </a:r>
            <a:r>
              <a:rPr lang="en-US" altLang="zh-CN" dirty="0">
                <a:solidFill>
                  <a:schemeClr val="tx1">
                    <a:lumMod val="95000"/>
                    <a:lumOff val="5000"/>
                  </a:schemeClr>
                </a:solidFill>
                <a:latin typeface="+mn-ea"/>
                <a:ea typeface="+mn-ea"/>
              </a:rPr>
              <a:t>--</a:t>
            </a:r>
            <a:r>
              <a:rPr lang="zh-CN" altLang="en-US" dirty="0">
                <a:solidFill>
                  <a:schemeClr val="tx1">
                    <a:lumMod val="95000"/>
                    <a:lumOff val="5000"/>
                  </a:schemeClr>
                </a:solidFill>
                <a:latin typeface="+mn-ea"/>
                <a:ea typeface="+mn-ea"/>
              </a:rPr>
              <a:t>梦想的工作</a:t>
            </a:r>
            <a:endParaRPr lang="zh-CN" altLang="en-US" dirty="0">
              <a:solidFill>
                <a:schemeClr val="tx1">
                  <a:lumMod val="95000"/>
                  <a:lumOff val="5000"/>
                </a:schemeClr>
              </a:solidFill>
              <a:latin typeface="+mn-ea"/>
              <a:ea typeface="+mn-ea"/>
            </a:endParaRPr>
          </a:p>
          <a:p>
            <a:pPr algn="just"/>
            <a:r>
              <a:rPr lang="zh-CN" altLang="en-US" dirty="0">
                <a:solidFill>
                  <a:schemeClr val="tx1">
                    <a:lumMod val="95000"/>
                    <a:lumOff val="5000"/>
                  </a:schemeClr>
                </a:solidFill>
                <a:latin typeface="+mn-ea"/>
                <a:ea typeface="+mn-ea"/>
              </a:rPr>
              <a:t>橙色</a:t>
            </a:r>
            <a:r>
              <a:rPr lang="en-US" altLang="zh-CN" dirty="0">
                <a:solidFill>
                  <a:schemeClr val="tx1">
                    <a:lumMod val="95000"/>
                    <a:lumOff val="5000"/>
                  </a:schemeClr>
                </a:solidFill>
                <a:latin typeface="+mn-ea"/>
                <a:ea typeface="+mn-ea"/>
              </a:rPr>
              <a:t>--</a:t>
            </a:r>
            <a:r>
              <a:rPr lang="zh-CN" altLang="en-US" dirty="0">
                <a:solidFill>
                  <a:schemeClr val="tx1">
                    <a:lumMod val="95000"/>
                    <a:lumOff val="5000"/>
                  </a:schemeClr>
                </a:solidFill>
                <a:latin typeface="+mn-ea"/>
                <a:ea typeface="+mn-ea"/>
              </a:rPr>
              <a:t>通配符（告诉我们关于你自己的任何事情！）</a:t>
            </a:r>
            <a:endParaRPr lang="zh-CN" altLang="en-US" dirty="0">
              <a:solidFill>
                <a:schemeClr val="tx1">
                  <a:lumMod val="95000"/>
                  <a:lumOff val="5000"/>
                </a:schemeClr>
              </a:solidFill>
              <a:latin typeface="+mn-ea"/>
              <a:ea typeface="+mn-ea"/>
            </a:endParaRPr>
          </a:p>
          <a:p>
            <a:pPr algn="just"/>
            <a:endParaRPr lang="en-US" altLang="zh-CN" dirty="0">
              <a:solidFill>
                <a:schemeClr val="tx1">
                  <a:lumMod val="95000"/>
                  <a:lumOff val="5000"/>
                </a:schemeClr>
              </a:solidFill>
              <a:latin typeface="+mn-ea"/>
              <a:ea typeface="+mn-ea"/>
            </a:endParaRPr>
          </a:p>
          <a:p>
            <a:endParaRPr lang="en-US" altLang="zh-CN" sz="28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98880" y="1520824"/>
            <a:ext cx="9799320" cy="1908175"/>
          </a:xfrm>
        </p:spPr>
        <p:txBody>
          <a:bodyPr>
            <a:normAutofit fontScale="90000"/>
          </a:bodyPr>
          <a:lstStyle/>
          <a:p>
            <a:br>
              <a:rPr lang="zh-CN" altLang="en-US" dirty="0">
                <a:sym typeface="+mn-ea"/>
              </a:rPr>
            </a:br>
            <a:r>
              <a:rPr lang="zh-CN" altLang="en-US" dirty="0">
                <a:sym typeface="+mn-ea"/>
              </a:rPr>
              <a:t>四、破冰游戏</a:t>
            </a:r>
            <a:br>
              <a:rPr lang="zh-CN" altLang="en-US" dirty="0">
                <a:sym typeface="+mn-ea"/>
              </a:rPr>
            </a:br>
            <a:endParaRPr lang="zh-CN" altLang="en-US" dirty="0">
              <a:sym typeface="+mn-ea"/>
            </a:endParaRPr>
          </a:p>
        </p:txBody>
      </p:sp>
      <p:grpSp>
        <p:nvGrpSpPr>
          <p:cNvPr id="6" name="组合 5"/>
          <p:cNvGrpSpPr/>
          <p:nvPr/>
        </p:nvGrpSpPr>
        <p:grpSpPr>
          <a:xfrm>
            <a:off x="-652780" y="-1312545"/>
            <a:ext cx="13218160" cy="8844915"/>
            <a:chOff x="-1041" y="-1959"/>
            <a:chExt cx="20816" cy="13929"/>
          </a:xfrm>
        </p:grpSpPr>
        <p:sp>
          <p:nvSpPr>
            <p:cNvPr id="3" name="椭圆 2"/>
            <p:cNvSpPr/>
            <p:nvPr/>
          </p:nvSpPr>
          <p:spPr>
            <a:xfrm>
              <a:off x="-1041" y="-1959"/>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4901" y="7382"/>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custDataLst>
              <p:tags r:id="rId1"/>
            </p:custDataLst>
          </p:nvPr>
        </p:nvCxnSpPr>
        <p:spPr>
          <a:xfrm>
            <a:off x="4572000" y="1393190"/>
            <a:ext cx="6300470" cy="14605"/>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
            </p:custDataLst>
          </p:nvPr>
        </p:nvSpPr>
        <p:spPr>
          <a:xfrm>
            <a:off x="887096" y="1393190"/>
            <a:ext cx="1851660" cy="768350"/>
          </a:xfrm>
          <a:prstGeom prst="rect">
            <a:avLst/>
          </a:prstGeom>
          <a:noFill/>
        </p:spPr>
        <p:txBody>
          <a:bodyPr wrap="square" rtlCol="0">
            <a:normAutofit fontScale="95000"/>
          </a:bodyPr>
          <a:lstStyle/>
          <a:p>
            <a:pPr algn="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3"/>
            </p:custDataLst>
          </p:nvPr>
        </p:nvSpPr>
        <p:spPr>
          <a:xfrm>
            <a:off x="887095" y="2161540"/>
            <a:ext cx="1851660" cy="368300"/>
          </a:xfrm>
          <a:prstGeom prst="rect">
            <a:avLst/>
          </a:prstGeom>
          <a:noFill/>
        </p:spPr>
        <p:txBody>
          <a:bodyPr wrap="square" rtlCol="0">
            <a:normAutofit/>
          </a:bodyPr>
          <a:lstStyle/>
          <a:p>
            <a:pPr algn="r"/>
            <a:r>
              <a:rPr lang="en-US" altLang="zh-CN" spc="3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CONTENTS</a:t>
            </a:r>
            <a:endParaRPr lang="en-US" altLang="zh-CN" spc="3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 name="矩形 24"/>
          <p:cNvSpPr/>
          <p:nvPr>
            <p:custDataLst>
              <p:tags r:id="rId4"/>
            </p:custDataLst>
          </p:nvPr>
        </p:nvSpPr>
        <p:spPr>
          <a:xfrm>
            <a:off x="2897505" y="1515110"/>
            <a:ext cx="76200" cy="9226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5"/>
            </p:custDataLst>
          </p:nvPr>
        </p:nvSpPr>
        <p:spPr>
          <a:xfrm>
            <a:off x="5094923" y="1726248"/>
            <a:ext cx="806102" cy="628869"/>
          </a:xfrm>
          <a:prstGeom prst="rect">
            <a:avLst/>
          </a:prstGeom>
          <a:noFill/>
        </p:spPr>
        <p:txBody>
          <a:bodyPr wrap="square" rtlCol="0">
            <a:normAutofit/>
          </a:bodyPr>
          <a:lstStyle/>
          <a:p>
            <a:r>
              <a:rPr lang="en-US" altLang="zh-CN" sz="3200" b="1"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en-US" altLang="zh-CN" sz="3200" b="1"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 name="文本框 2"/>
          <p:cNvSpPr txBox="1"/>
          <p:nvPr>
            <p:custDataLst>
              <p:tags r:id="rId6"/>
            </p:custDataLst>
          </p:nvPr>
        </p:nvSpPr>
        <p:spPr>
          <a:xfrm>
            <a:off x="6083047" y="1685014"/>
            <a:ext cx="4783921" cy="628869"/>
          </a:xfrm>
          <a:prstGeom prst="rect">
            <a:avLst/>
          </a:prstGeom>
          <a:noFill/>
        </p:spPr>
        <p:txBody>
          <a:bodyPr wrap="square" lIns="90170" tIns="46990" rIns="90170" bIns="46990" rtlCol="0" anchor="ctr" anchorCtr="0">
            <a:normAutofit/>
          </a:bodyPr>
          <a:lstStyle/>
          <a:p>
            <a:pPr marL="0" indent="0" algn="l" fontAlgn="auto">
              <a:lnSpc>
                <a:spcPct val="110000"/>
              </a:lnSpc>
              <a:spcBef>
                <a:spcPts val="0"/>
              </a:spcBef>
              <a:spcAft>
                <a:spcPts val="0"/>
              </a:spcAft>
              <a:buSzPct val="100000"/>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学业中心各部门简介</a:t>
            </a: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9" name="文本框 8"/>
          <p:cNvSpPr txBox="1"/>
          <p:nvPr>
            <p:custDataLst>
              <p:tags r:id="rId7"/>
            </p:custDataLst>
          </p:nvPr>
        </p:nvSpPr>
        <p:spPr>
          <a:xfrm>
            <a:off x="5094923" y="2504294"/>
            <a:ext cx="806102" cy="628869"/>
          </a:xfrm>
          <a:prstGeom prst="rect">
            <a:avLst/>
          </a:prstGeom>
          <a:noFill/>
        </p:spPr>
        <p:txBody>
          <a:bodyPr wrap="square" rtlCol="0">
            <a:normAutofit/>
          </a:bodyPr>
          <a:lstStyle/>
          <a:p>
            <a:r>
              <a:rPr lang="en-US" altLang="zh-CN" sz="3200" b="1">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en-US" altLang="zh-CN" sz="3200" b="1">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文本框 11"/>
          <p:cNvSpPr txBox="1"/>
          <p:nvPr>
            <p:custDataLst>
              <p:tags r:id="rId8"/>
            </p:custDataLst>
          </p:nvPr>
        </p:nvSpPr>
        <p:spPr>
          <a:xfrm>
            <a:off x="5094923" y="3283024"/>
            <a:ext cx="806102" cy="628869"/>
          </a:xfrm>
          <a:prstGeom prst="rect">
            <a:avLst/>
          </a:prstGeom>
          <a:noFill/>
        </p:spPr>
        <p:txBody>
          <a:bodyPr wrap="square" rtlCol="0">
            <a:normAutofit/>
          </a:bodyPr>
          <a:lstStyle/>
          <a:p>
            <a:r>
              <a:rPr lang="en-US" altLang="zh-CN" sz="3200" b="1">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en-US" altLang="zh-CN" sz="3200" b="1">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文本框 35"/>
          <p:cNvSpPr txBox="1"/>
          <p:nvPr>
            <p:custDataLst>
              <p:tags r:id="rId9"/>
            </p:custDataLst>
          </p:nvPr>
        </p:nvSpPr>
        <p:spPr>
          <a:xfrm>
            <a:off x="5094923" y="4061754"/>
            <a:ext cx="806102" cy="628869"/>
          </a:xfrm>
          <a:prstGeom prst="rect">
            <a:avLst/>
          </a:prstGeom>
          <a:noFill/>
        </p:spPr>
        <p:txBody>
          <a:bodyPr wrap="square" rtlCol="0">
            <a:normAutofit/>
          </a:bodyPr>
          <a:lstStyle/>
          <a:p>
            <a:r>
              <a:rPr lang="en-US" altLang="zh-CN" sz="3200" b="1"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endParaRPr lang="en-US" altLang="zh-CN" sz="3200" b="1"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 name="文本框 3"/>
          <p:cNvSpPr txBox="1"/>
          <p:nvPr>
            <p:custDataLst>
              <p:tags r:id="rId10"/>
            </p:custDataLst>
          </p:nvPr>
        </p:nvSpPr>
        <p:spPr>
          <a:xfrm>
            <a:off x="6096000" y="4004844"/>
            <a:ext cx="4783921" cy="628869"/>
          </a:xfrm>
          <a:prstGeom prst="rect">
            <a:avLst/>
          </a:prstGeom>
          <a:noFill/>
        </p:spPr>
        <p:txBody>
          <a:bodyPr wrap="square" lIns="90170" tIns="46990" rIns="90170" bIns="46990" rtlCol="0" anchor="ctr" anchorCtr="0">
            <a:normAutofit/>
          </a:bodyPr>
          <a:lstStyle/>
          <a:p>
            <a:pPr marL="0" indent="0" algn="l" fontAlgn="auto">
              <a:lnSpc>
                <a:spcPct val="110000"/>
              </a:lnSpc>
              <a:spcBef>
                <a:spcPts val="0"/>
              </a:spcBef>
              <a:spcAft>
                <a:spcPts val="0"/>
              </a:spcAft>
              <a:buSzPct val="100000"/>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破冰游戏</a:t>
            </a: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5" name="文本框 4"/>
          <p:cNvSpPr txBox="1"/>
          <p:nvPr>
            <p:custDataLst>
              <p:tags r:id="rId11"/>
            </p:custDataLst>
          </p:nvPr>
        </p:nvSpPr>
        <p:spPr>
          <a:xfrm>
            <a:off x="6073942" y="3249741"/>
            <a:ext cx="4783921" cy="628869"/>
          </a:xfrm>
          <a:prstGeom prst="rect">
            <a:avLst/>
          </a:prstGeom>
          <a:noFill/>
        </p:spPr>
        <p:txBody>
          <a:bodyPr wrap="square" lIns="90170" tIns="46990" rIns="90170" bIns="46990" rtlCol="0" anchor="ctr" anchorCtr="0">
            <a:normAutofit/>
          </a:bodyPr>
          <a:lstStyle/>
          <a:p>
            <a:pPr marL="0" indent="0" algn="l" fontAlgn="auto">
              <a:lnSpc>
                <a:spcPct val="110000"/>
              </a:lnSpc>
              <a:spcBef>
                <a:spcPts val="0"/>
              </a:spcBef>
              <a:spcAft>
                <a:spcPts val="0"/>
              </a:spcAft>
              <a:buSzPct val="100000"/>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自我介绍</a:t>
            </a: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6" name="文本框 5"/>
          <p:cNvSpPr txBox="1"/>
          <p:nvPr>
            <p:custDataLst>
              <p:tags r:id="rId12"/>
            </p:custDataLst>
          </p:nvPr>
        </p:nvSpPr>
        <p:spPr>
          <a:xfrm>
            <a:off x="6098578" y="2467377"/>
            <a:ext cx="4783921" cy="628869"/>
          </a:xfrm>
          <a:prstGeom prst="rect">
            <a:avLst/>
          </a:prstGeom>
          <a:noFill/>
        </p:spPr>
        <p:txBody>
          <a:bodyPr wrap="square" lIns="90170" tIns="46990" rIns="90170" bIns="46990" rtlCol="0" anchor="ctr" anchorCtr="0">
            <a:normAutofit/>
          </a:bodyPr>
          <a:lstStyle/>
          <a:p>
            <a:pPr marL="0" indent="0" algn="l" fontAlgn="auto">
              <a:lnSpc>
                <a:spcPct val="110000"/>
              </a:lnSpc>
              <a:spcBef>
                <a:spcPts val="0"/>
              </a:spcBef>
              <a:spcAft>
                <a:spcPts val="0"/>
              </a:spcAft>
              <a:buSzPct val="100000"/>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中心工作部署安排</a:t>
            </a: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grpSp>
        <p:nvGrpSpPr>
          <p:cNvPr id="7" name="组合 6"/>
          <p:cNvGrpSpPr/>
          <p:nvPr/>
        </p:nvGrpSpPr>
        <p:grpSpPr>
          <a:xfrm>
            <a:off x="5042535" y="79375"/>
            <a:ext cx="6864985" cy="718820"/>
            <a:chOff x="426" y="229"/>
            <a:chExt cx="10811" cy="1132"/>
          </a:xfrm>
        </p:grpSpPr>
        <p:pic>
          <p:nvPicPr>
            <p:cNvPr id="6152" name="图片 1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dirty="0"/>
              <a:t>四</a:t>
            </a:r>
            <a:r>
              <a:rPr lang="zh-CN" altLang="en-US"/>
              <a:t>、</a:t>
            </a:r>
            <a:r>
              <a:rPr lang="zh-CN" altLang="en-US" sz="36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破冰游戏</a:t>
            </a:r>
            <a:endParaRPr lang="zh-CN" altLang="en-US" dirty="0"/>
          </a:p>
        </p:txBody>
      </p:sp>
      <p:sp>
        <p:nvSpPr>
          <p:cNvPr id="5" name="内容占位符 4"/>
          <p:cNvSpPr>
            <a:spLocks noGrp="1"/>
          </p:cNvSpPr>
          <p:nvPr>
            <p:ph idx="1"/>
          </p:nvPr>
        </p:nvSpPr>
        <p:spPr/>
        <p:txBody>
          <a:bodyPr>
            <a:noAutofit/>
          </a:bodyPr>
          <a:lstStyle/>
          <a:p>
            <a:r>
              <a:rPr lang="zh-CN" altLang="en-US" sz="2800" dirty="0">
                <a:solidFill>
                  <a:schemeClr val="tx1"/>
                </a:solidFill>
                <a:latin typeface="微软雅黑" panose="020B0503020204020204" pitchFamily="34" charset="-122"/>
                <a:ea typeface="微软雅黑" panose="020B0503020204020204" pitchFamily="34" charset="-122"/>
              </a:rPr>
              <a:t>改良版击鼓传花：</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1800" kern="100" dirty="0">
                <a:solidFill>
                  <a:schemeClr val="tx1"/>
                </a:solidFill>
                <a:effectLst/>
                <a:latin typeface="+mn-ea"/>
                <a:ea typeface="+mn-ea"/>
                <a:cs typeface="Times New Roman" panose="02020603050405020304" pitchFamily="18" charset="0"/>
              </a:rPr>
              <a:t>主持人背对大家，大家依次传零食，主持人大声说“停”时即止，花传到某个人手里，随机指定上一个人或者下一个人说出他的名字，如果说出来了，拿到花的人就要表演节目（或者接受惩罚），如果没说出来，那被点到的人要表演节目（或者接受惩罚）。</a:t>
            </a:r>
            <a:endParaRPr lang="en-US" altLang="zh-CN" sz="1800" kern="100" dirty="0">
              <a:solidFill>
                <a:schemeClr val="tx1"/>
              </a:solidFill>
              <a:effectLst/>
              <a:latin typeface="+mn-ea"/>
              <a:ea typeface="+mn-ea"/>
              <a:cs typeface="Times New Roman" panose="02020603050405020304" pitchFamily="18" charset="0"/>
            </a:endParaRPr>
          </a:p>
          <a:p>
            <a:r>
              <a:rPr lang="zh-CN" altLang="en-US" sz="2800" dirty="0">
                <a:solidFill>
                  <a:schemeClr val="tx1"/>
                </a:solidFill>
                <a:latin typeface="微软雅黑" panose="020B0503020204020204" pitchFamily="34" charset="-122"/>
                <a:ea typeface="微软雅黑" panose="020B0503020204020204" pitchFamily="34" charset="-122"/>
              </a:rPr>
              <a:t>“真真假”：</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1800" dirty="0">
                <a:solidFill>
                  <a:schemeClr val="tx1">
                    <a:lumMod val="95000"/>
                    <a:lumOff val="5000"/>
                  </a:schemeClr>
                </a:solidFill>
                <a:effectLst/>
                <a:latin typeface="+mn-ea"/>
                <a:ea typeface="+mn-ea"/>
                <a:cs typeface="Arial" panose="020B0604020202020204" pitchFamily="34" charset="0"/>
              </a:rPr>
              <a:t>同学们按座位分成几个小组。每个小组推出一人</a:t>
            </a:r>
            <a:r>
              <a:rPr lang="en-US" altLang="zh-CN" sz="1800" dirty="0">
                <a:solidFill>
                  <a:schemeClr val="tx1">
                    <a:lumMod val="95000"/>
                    <a:lumOff val="5000"/>
                  </a:schemeClr>
                </a:solidFill>
                <a:effectLst/>
                <a:latin typeface="+mn-ea"/>
                <a:ea typeface="+mn-ea"/>
                <a:cs typeface="Arial" panose="020B0604020202020204" pitchFamily="34" charset="0"/>
              </a:rPr>
              <a:t>A</a:t>
            </a:r>
            <a:r>
              <a:rPr lang="zh-CN" altLang="en-US" sz="1800" dirty="0">
                <a:solidFill>
                  <a:schemeClr val="tx1">
                    <a:lumMod val="95000"/>
                    <a:lumOff val="5000"/>
                  </a:schemeClr>
                </a:solidFill>
                <a:effectLst/>
                <a:latin typeface="+mn-ea"/>
                <a:ea typeface="+mn-ea"/>
                <a:cs typeface="Arial" panose="020B0604020202020204" pitchFamily="34" charset="0"/>
              </a:rPr>
              <a:t>，</a:t>
            </a:r>
            <a:r>
              <a:rPr lang="en-US" altLang="zh-CN" sz="1800" dirty="0">
                <a:solidFill>
                  <a:schemeClr val="tx1">
                    <a:lumMod val="95000"/>
                    <a:lumOff val="5000"/>
                  </a:schemeClr>
                </a:solidFill>
                <a:effectLst/>
                <a:latin typeface="+mn-ea"/>
                <a:ea typeface="+mn-ea"/>
                <a:cs typeface="Arial" panose="020B0604020202020204" pitchFamily="34" charset="0"/>
              </a:rPr>
              <a:t>A</a:t>
            </a:r>
            <a:r>
              <a:rPr lang="zh-CN" altLang="en-US" sz="1800" dirty="0">
                <a:solidFill>
                  <a:schemeClr val="tx1">
                    <a:lumMod val="95000"/>
                    <a:lumOff val="5000"/>
                  </a:schemeClr>
                </a:solidFill>
                <a:effectLst/>
                <a:latin typeface="+mn-ea"/>
                <a:ea typeface="+mn-ea"/>
                <a:cs typeface="Arial" panose="020B0604020202020204" pitchFamily="34" charset="0"/>
              </a:rPr>
              <a:t>说出关于自己的三个陈述，两真一假。其他小组分别问</a:t>
            </a:r>
            <a:r>
              <a:rPr lang="en-US" altLang="zh-CN" sz="1800" dirty="0">
                <a:solidFill>
                  <a:schemeClr val="tx1">
                    <a:lumMod val="95000"/>
                    <a:lumOff val="5000"/>
                  </a:schemeClr>
                </a:solidFill>
                <a:effectLst/>
                <a:latin typeface="+mn-ea"/>
                <a:ea typeface="+mn-ea"/>
                <a:cs typeface="Arial" panose="020B0604020202020204" pitchFamily="34" charset="0"/>
              </a:rPr>
              <a:t>A</a:t>
            </a:r>
            <a:r>
              <a:rPr lang="zh-CN" altLang="en-US" sz="1800" dirty="0">
                <a:solidFill>
                  <a:schemeClr val="tx1">
                    <a:lumMod val="95000"/>
                    <a:lumOff val="5000"/>
                  </a:schemeClr>
                </a:solidFill>
                <a:effectLst/>
                <a:latin typeface="+mn-ea"/>
                <a:ea typeface="+mn-ea"/>
                <a:cs typeface="Arial" panose="020B0604020202020204" pitchFamily="34" charset="0"/>
              </a:rPr>
              <a:t>一个问题，以此推测假的陈述，提问结束各小组商讨决定。猜对的小组获得奖励（零食、文具等），猜错的小组没有奖励。</a:t>
            </a:r>
            <a:endParaRPr lang="en-US" altLang="zh-CN" sz="28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98880" y="1520825"/>
            <a:ext cx="9799320" cy="1254760"/>
          </a:xfrm>
        </p:spPr>
        <p:txBody>
          <a:bodyPr>
            <a:normAutofit fontScale="90000"/>
          </a:bodyPr>
          <a:lstStyle/>
          <a:p>
            <a:br>
              <a:rPr lang="zh-CN" altLang="en-US" dirty="0">
                <a:sym typeface="+mn-ea"/>
              </a:rPr>
            </a:br>
            <a:r>
              <a:rPr lang="zh-CN" altLang="en-US" dirty="0">
                <a:sym typeface="+mn-ea"/>
              </a:rPr>
              <a:t>一</a:t>
            </a:r>
            <a:r>
              <a:rPr lang="zh-CN" altLang="en-US" dirty="0">
                <a:solidFill>
                  <a:schemeClr val="tx1"/>
                </a:solidFill>
                <a:sym typeface="+mn-ea"/>
              </a:rPr>
              <a:t>、</a:t>
            </a:r>
            <a:r>
              <a:rPr lang="zh-CN" altLang="en-US" sz="60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学业发展中心各部门简介</a:t>
            </a:r>
            <a:br>
              <a:rPr lang="zh-CN" altLang="en-US" sz="6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br>
            <a:endParaRPr lang="zh-CN" altLang="en-US" dirty="0">
              <a:sym typeface="+mn-ea"/>
            </a:endParaRPr>
          </a:p>
        </p:txBody>
      </p:sp>
      <p:sp>
        <p:nvSpPr>
          <p:cNvPr id="2" name="文本占位符 1"/>
          <p:cNvSpPr>
            <a:spLocks noGrp="1"/>
          </p:cNvSpPr>
          <p:nvPr>
            <p:ph type="body" sz="quarter" idx="13"/>
            <p:custDataLst>
              <p:tags r:id="rId1"/>
            </p:custDataLst>
          </p:nvPr>
        </p:nvSpPr>
        <p:spPr>
          <a:xfrm>
            <a:off x="1355290" y="2561590"/>
            <a:ext cx="9799320" cy="2271395"/>
          </a:xfrm>
        </p:spPr>
        <p:txBody>
          <a:bodyPr>
            <a:normAutofit/>
          </a:bodyPr>
          <a:lstStyle/>
          <a:p>
            <a:pPr algn="l"/>
            <a:br>
              <a:rPr lang="zh-CN" altLang="en-US" sz="2800" dirty="0">
                <a:sym typeface="+mn-ea"/>
              </a:rPr>
            </a:br>
            <a:endParaRPr lang="zh-CN" altLang="en-US" sz="2800" dirty="0"/>
          </a:p>
          <a:p>
            <a:endParaRPr lang="zh-CN" altLang="en-US" sz="2800" dirty="0"/>
          </a:p>
        </p:txBody>
      </p:sp>
      <p:grpSp>
        <p:nvGrpSpPr>
          <p:cNvPr id="6" name="组合 5"/>
          <p:cNvGrpSpPr/>
          <p:nvPr/>
        </p:nvGrpSpPr>
        <p:grpSpPr>
          <a:xfrm>
            <a:off x="-652780" y="-1312545"/>
            <a:ext cx="13218160" cy="8844915"/>
            <a:chOff x="-1041" y="-1959"/>
            <a:chExt cx="20816" cy="13929"/>
          </a:xfrm>
        </p:grpSpPr>
        <p:sp>
          <p:nvSpPr>
            <p:cNvPr id="3" name="椭圆 2"/>
            <p:cNvSpPr/>
            <p:nvPr/>
          </p:nvSpPr>
          <p:spPr>
            <a:xfrm>
              <a:off x="-1041" y="-1959"/>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4901" y="7382"/>
              <a:ext cx="4874" cy="45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312410" y="67945"/>
            <a:ext cx="6864985" cy="718820"/>
            <a:chOff x="426" y="229"/>
            <a:chExt cx="10811" cy="1132"/>
          </a:xfrm>
        </p:grpSpPr>
        <p:pic>
          <p:nvPicPr>
            <p:cNvPr id="6152"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部门架构整体布局</a:t>
            </a:r>
            <a:endParaRPr lang="zh-CN" altLang="en-US" dirty="0"/>
          </a:p>
        </p:txBody>
      </p:sp>
      <p:pic>
        <p:nvPicPr>
          <p:cNvPr id="5" name="内容占位符 4"/>
          <p:cNvPicPr>
            <a:picLocks noGrp="1" noChangeAspect="1"/>
          </p:cNvPicPr>
          <p:nvPr>
            <p:ph sz="half" idx="1"/>
            <p:custDataLst>
              <p:tags r:id="rId1"/>
            </p:custDataLst>
          </p:nvPr>
        </p:nvPicPr>
        <p:blipFill>
          <a:blip r:embed="rId2"/>
          <a:stretch>
            <a:fillRect/>
          </a:stretch>
        </p:blipFill>
        <p:spPr>
          <a:xfrm>
            <a:off x="708025" y="1765300"/>
            <a:ext cx="4977130" cy="4219575"/>
          </a:xfrm>
          <a:prstGeom prst="rect">
            <a:avLst/>
          </a:prstGeom>
        </p:spPr>
      </p:pic>
      <p:pic>
        <p:nvPicPr>
          <p:cNvPr id="8" name="内容占位符 7"/>
          <p:cNvPicPr>
            <a:picLocks noGrp="1" noChangeAspect="1"/>
          </p:cNvPicPr>
          <p:nvPr>
            <p:ph sz="half" idx="2"/>
          </p:nvPr>
        </p:nvPicPr>
        <p:blipFill>
          <a:blip r:embed="rId3"/>
          <a:stretch>
            <a:fillRect/>
          </a:stretch>
        </p:blipFill>
        <p:spPr>
          <a:xfrm>
            <a:off x="5909310" y="1764665"/>
            <a:ext cx="6036945" cy="4220210"/>
          </a:xfrm>
          <a:prstGeom prst="rect">
            <a:avLst/>
          </a:prstGeom>
        </p:spPr>
      </p:pic>
      <p:cxnSp>
        <p:nvCxnSpPr>
          <p:cNvPr id="3" name="直接连接符 2"/>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12410" y="67945"/>
            <a:ext cx="6864985" cy="718820"/>
            <a:chOff x="426" y="229"/>
            <a:chExt cx="10811" cy="1132"/>
          </a:xfrm>
        </p:grpSpPr>
        <p:pic>
          <p:nvPicPr>
            <p:cNvPr id="6152"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en-US" altLang="zh-CN" dirty="0"/>
              <a:t>1</a:t>
            </a:r>
            <a:r>
              <a:rPr lang="zh-CN" altLang="en-US" dirty="0"/>
              <a:t>、学业部简介</a:t>
            </a:r>
            <a:endParaRPr lang="zh-CN" altLang="en-US" dirty="0"/>
          </a:p>
        </p:txBody>
      </p:sp>
      <p:sp>
        <p:nvSpPr>
          <p:cNvPr id="5" name="内容占位符 4"/>
          <p:cNvSpPr>
            <a:spLocks noGrp="1"/>
          </p:cNvSpPr>
          <p:nvPr>
            <p:ph idx="1"/>
          </p:nvPr>
        </p:nvSpPr>
        <p:spPr/>
        <p:txBody>
          <a:bodyPr>
            <a:noAutofit/>
          </a:bodyPr>
          <a:lstStyle/>
          <a:p>
            <a:r>
              <a:rPr lang="zh-CN" altLang="en-US" sz="2800" dirty="0">
                <a:latin typeface="微软雅黑" panose="020B0503020204020204" pitchFamily="34" charset="-122"/>
                <a:sym typeface="+mn-ea"/>
              </a:rPr>
              <a:t>主要任务：</a:t>
            </a:r>
            <a:r>
              <a:rPr lang="zh-CN" altLang="en-US" sz="2800" dirty="0">
                <a:latin typeface="微软雅黑" panose="020B0503020204020204" pitchFamily="34" charset="-122"/>
                <a:ea typeface="微软雅黑" panose="020B0503020204020204" pitchFamily="34" charset="-122"/>
                <a:cs typeface="阿里巴巴普惠体 R" panose="00020600040101010101" pitchFamily="18" charset="-122"/>
                <a:sym typeface="+mn-ea"/>
              </a:rPr>
              <a:t>提高同学们学习意识，服务同学们的学业，主办各类学业辅导与大学生涯规划活动，努力营造积极、健康的学习氛围。</a:t>
            </a:r>
            <a:endParaRPr lang="zh-CN" altLang="en-US" sz="2800" dirty="0">
              <a:latin typeface="微软雅黑" panose="020B0503020204020204" pitchFamily="34" charset="-122"/>
              <a:ea typeface="微软雅黑" panose="020B0503020204020204" pitchFamily="34" charset="-122"/>
              <a:cs typeface="阿里巴巴普惠体 R" panose="00020600040101010101" pitchFamily="18" charset="-122"/>
            </a:endParaRPr>
          </a:p>
          <a:p>
            <a:r>
              <a:rPr lang="zh-CN" altLang="en-US" sz="2800" dirty="0">
                <a:latin typeface="微软雅黑" panose="020B0503020204020204" pitchFamily="34" charset="-122"/>
                <a:sym typeface="+mn-ea"/>
              </a:rPr>
              <a:t>主要贡献：学业部为年级学习氛围的建设与同学们学习成绩的提高做出了重要贡献，也受到了同学们的广泛好评。</a:t>
            </a:r>
            <a:endParaRPr lang="en-US" altLang="zh-CN" sz="2800" dirty="0">
              <a:latin typeface="微软雅黑" panose="020B0503020204020204" pitchFamily="34" charset="-122"/>
              <a:sym typeface="+mn-ea"/>
            </a:endParaRPr>
          </a:p>
          <a:p>
            <a:r>
              <a:rPr lang="zh-CN" altLang="en-US" sz="2800" dirty="0">
                <a:latin typeface="微软雅黑" panose="020B0503020204020204" pitchFamily="34" charset="-122"/>
                <a:sym typeface="+mn-ea"/>
              </a:rPr>
              <a:t>主要活动：</a:t>
            </a:r>
            <a:r>
              <a:rPr lang="zh-CN" altLang="en-US" sz="2800" dirty="0">
                <a:latin typeface="微软雅黑" panose="020B0503020204020204" pitchFamily="34" charset="-122"/>
                <a:cs typeface="阿里巴巴普惠体 M" panose="00020600040101010101" pitchFamily="18" charset="-122"/>
                <a:sym typeface="+mn-ea"/>
              </a:rPr>
              <a:t>百场导航、学霸有约、追光班、</a:t>
            </a:r>
            <a:endParaRPr lang="en-US" altLang="zh-CN" sz="2800" dirty="0">
              <a:latin typeface="微软雅黑" panose="020B0503020204020204" pitchFamily="34" charset="-122"/>
              <a:cs typeface="阿里巴巴普惠体 M" panose="00020600040101010101" pitchFamily="18" charset="-122"/>
              <a:sym typeface="+mn-ea"/>
            </a:endParaRPr>
          </a:p>
          <a:p>
            <a:pPr marL="0" indent="0">
              <a:buNone/>
            </a:pPr>
            <a:r>
              <a:rPr lang="en-US" altLang="zh-CN" sz="2800" dirty="0">
                <a:latin typeface="微软雅黑" panose="020B0503020204020204" pitchFamily="34" charset="-122"/>
                <a:cs typeface="阿里巴巴普惠体 M" panose="00020600040101010101" pitchFamily="18" charset="-122"/>
                <a:sym typeface="+mn-ea"/>
              </a:rPr>
              <a:t>                 </a:t>
            </a:r>
            <a:r>
              <a:rPr lang="zh-CN" altLang="en-US" sz="2800" dirty="0">
                <a:latin typeface="微软雅黑" panose="020B0503020204020204" pitchFamily="34" charset="-122"/>
                <a:cs typeface="阿里巴巴普惠体 M" panose="00020600040101010101" pitchFamily="18" charset="-122"/>
                <a:sym typeface="+mn-ea"/>
              </a:rPr>
              <a:t>成长交流会等。</a:t>
            </a:r>
            <a:endParaRPr lang="zh-CN" altLang="en-US" sz="2800" dirty="0">
              <a:latin typeface="微软雅黑" panose="020B0503020204020204" pitchFamily="34" charset="-122"/>
              <a:cs typeface="阿里巴巴普惠体 M" panose="00020600040101010101" pitchFamily="18" charset="-122"/>
            </a:endParaRPr>
          </a:p>
          <a:p>
            <a:endParaRPr lang="zh-CN" altLang="en-US" sz="2800" dirty="0">
              <a:latin typeface="微软雅黑" panose="020B0503020204020204" pitchFamily="34" charset="-122"/>
              <a:sym typeface="+mn-ea"/>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图片 5"/>
          <p:cNvPicPr>
            <a:picLocks noChangeAspect="1"/>
          </p:cNvPicPr>
          <p:nvPr/>
        </p:nvPicPr>
        <p:blipFill>
          <a:blip r:embed="rId3"/>
          <a:stretch>
            <a:fillRect/>
          </a:stretch>
        </p:blipFill>
        <p:spPr>
          <a:xfrm>
            <a:off x="9304337" y="4028094"/>
            <a:ext cx="2773920" cy="2773920"/>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活动展示</a:t>
            </a:r>
            <a:endParaRPr lang="zh-CN" altLang="en-US" dirty="0"/>
          </a:p>
        </p:txBody>
      </p:sp>
      <p:cxnSp>
        <p:nvCxnSpPr>
          <p:cNvPr id="3" name="直接连接符 2"/>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内容占位符 8"/>
          <p:cNvPicPr>
            <a:picLocks noGrp="1" noChangeAspect="1"/>
          </p:cNvPicPr>
          <p:nvPr>
            <p:ph sz="half" idx="1"/>
          </p:nvPr>
        </p:nvPicPr>
        <p:blipFill>
          <a:blip r:embed="rId3"/>
          <a:stretch>
            <a:fillRect/>
          </a:stretch>
        </p:blipFill>
        <p:spPr>
          <a:xfrm>
            <a:off x="603251" y="1704370"/>
            <a:ext cx="5176837" cy="3449259"/>
          </a:xfrm>
          <a:prstGeom prst="rect">
            <a:avLst/>
          </a:prstGeom>
        </p:spPr>
      </p:pic>
      <p:pic>
        <p:nvPicPr>
          <p:cNvPr id="12" name="内容占位符 11"/>
          <p:cNvPicPr>
            <a:picLocks noGrp="1" noChangeAspect="1"/>
          </p:cNvPicPr>
          <p:nvPr>
            <p:ph sz="half" idx="2"/>
          </p:nvPr>
        </p:nvPicPr>
        <p:blipFill>
          <a:blip r:embed="rId4"/>
          <a:stretch>
            <a:fillRect/>
          </a:stretch>
        </p:blipFill>
        <p:spPr>
          <a:xfrm>
            <a:off x="6411914" y="1706274"/>
            <a:ext cx="5176837" cy="3447355"/>
          </a:xfrm>
          <a:prstGeom prst="rect">
            <a:avLst/>
          </a:prstGeom>
        </p:spPr>
      </p:pic>
      <p:pic>
        <p:nvPicPr>
          <p:cNvPr id="13" name="图片 12"/>
          <p:cNvPicPr>
            <a:picLocks noChangeAspect="1"/>
          </p:cNvPicPr>
          <p:nvPr/>
        </p:nvPicPr>
        <p:blipFill>
          <a:blip r:embed="rId5"/>
          <a:stretch>
            <a:fillRect/>
          </a:stretch>
        </p:blipFill>
        <p:spPr>
          <a:xfrm>
            <a:off x="1395578" y="5151726"/>
            <a:ext cx="9400847" cy="1664352"/>
          </a:xfrm>
          <a:prstGeom prst="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en-US" altLang="zh-CN" dirty="0"/>
              <a:t>2</a:t>
            </a:r>
            <a:r>
              <a:rPr lang="zh-CN" altLang="en-US" dirty="0"/>
              <a:t>、课程部简介</a:t>
            </a:r>
            <a:endParaRPr lang="zh-CN" altLang="en-US" dirty="0"/>
          </a:p>
        </p:txBody>
      </p:sp>
      <p:sp>
        <p:nvSpPr>
          <p:cNvPr id="5" name="内容占位符 4"/>
          <p:cNvSpPr>
            <a:spLocks noGrp="1"/>
          </p:cNvSpPr>
          <p:nvPr>
            <p:ph idx="1"/>
          </p:nvPr>
        </p:nvSpPr>
        <p:spPr>
          <a:xfrm>
            <a:off x="608400" y="1490400"/>
            <a:ext cx="5594377" cy="4759200"/>
          </a:xfrm>
        </p:spPr>
        <p:txBody>
          <a:bodyPr>
            <a:noAutofit/>
          </a:bodyPr>
          <a:lstStyle/>
          <a:p>
            <a:r>
              <a:rPr lang="zh-CN" altLang="en-US" sz="2800" dirty="0">
                <a:latin typeface="微软雅黑" panose="020B0503020204020204" pitchFamily="34" charset="-122"/>
                <a:sym typeface="+mn-ea"/>
              </a:rPr>
              <a:t>主要任务：</a:t>
            </a:r>
            <a:r>
              <a:rPr lang="zh-CN" altLang="en-US" sz="2800" dirty="0">
                <a:latin typeface="微软雅黑" panose="020B0503020204020204" pitchFamily="34" charset="-122"/>
                <a:cs typeface="阿里巴巴普惠体 R" panose="00020600040101010101" pitchFamily="18" charset="-122"/>
                <a:sym typeface="+mn-ea"/>
              </a:rPr>
              <a:t>帮助同学提高成绩，营造良好学习氛围。</a:t>
            </a:r>
            <a:endParaRPr lang="zh-CN" altLang="en-US" sz="2800" dirty="0">
              <a:latin typeface="微软雅黑" panose="020B0503020204020204" pitchFamily="34" charset="-122"/>
              <a:cs typeface="阿里巴巴普惠体 R" panose="00020600040101010101" pitchFamily="18" charset="-122"/>
            </a:endParaRPr>
          </a:p>
          <a:p>
            <a:r>
              <a:rPr lang="zh-CN" altLang="en-US" sz="2800" dirty="0">
                <a:latin typeface="微软雅黑" panose="020B0503020204020204" pitchFamily="34" charset="-122"/>
                <a:sym typeface="+mn-ea"/>
              </a:rPr>
              <a:t>主要贡献：</a:t>
            </a:r>
            <a:r>
              <a:rPr lang="zh-CN" altLang="en-US" sz="2800" dirty="0">
                <a:latin typeface="微软雅黑" panose="020B0503020204020204" pitchFamily="34" charset="-122"/>
                <a:cs typeface="阿里巴巴普惠体 M" panose="00020600040101010101" pitchFamily="18" charset="-122"/>
                <a:sym typeface="+mn-ea"/>
              </a:rPr>
              <a:t>课程部在学习方面对同学们帮助极大，点睛课堂更是考前复习的一大帮手，受到了同学们的一致好评。</a:t>
            </a:r>
            <a:endParaRPr lang="zh-CN" altLang="en-US" sz="2800" dirty="0">
              <a:latin typeface="微软雅黑" panose="020B0503020204020204" pitchFamily="34" charset="-122"/>
              <a:cs typeface="阿里巴巴普惠体 M" panose="00020600040101010101" pitchFamily="18" charset="-122"/>
            </a:endParaRPr>
          </a:p>
          <a:p>
            <a:r>
              <a:rPr lang="zh-CN" altLang="en-US" sz="2800" dirty="0">
                <a:latin typeface="微软雅黑" panose="020B0503020204020204" pitchFamily="34" charset="-122"/>
                <a:sym typeface="+mn-ea"/>
              </a:rPr>
              <a:t>主要活动：</a:t>
            </a:r>
            <a:r>
              <a:rPr lang="zh-CN" altLang="en-US" sz="2800" dirty="0">
                <a:latin typeface="微软雅黑" panose="020B0503020204020204" pitchFamily="34" charset="-122"/>
                <a:cs typeface="阿里巴巴普惠体 M" panose="00020600040101010101" pitchFamily="18" charset="-122"/>
                <a:sym typeface="+mn-ea"/>
              </a:rPr>
              <a:t>点睛课堂、学霸笔记、朋辈辅导等。</a:t>
            </a:r>
            <a:endParaRPr lang="zh-CN" altLang="en-US" sz="2800" dirty="0">
              <a:latin typeface="微软雅黑" panose="020B0503020204020204" pitchFamily="34" charset="-122"/>
              <a:cs typeface="阿里巴巴普惠体 M" panose="00020600040101010101" pitchFamily="18" charset="-122"/>
            </a:endParaRPr>
          </a:p>
          <a:p>
            <a:endParaRPr lang="zh-CN" altLang="en-US" sz="2800" dirty="0">
              <a:latin typeface="微软雅黑" panose="020B0503020204020204" pitchFamily="34" charset="-122"/>
              <a:sym typeface="+mn-ea"/>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图片 6"/>
          <p:cNvPicPr/>
          <p:nvPr>
            <p:custDataLst>
              <p:tags r:id="rId3"/>
            </p:custDataLst>
          </p:nvPr>
        </p:nvPicPr>
        <p:blipFill>
          <a:blip r:embed="rId4"/>
          <a:stretch>
            <a:fillRect/>
          </a:stretch>
        </p:blipFill>
        <p:spPr>
          <a:xfrm>
            <a:off x="6003387" y="1933195"/>
            <a:ext cx="5877989" cy="4003494"/>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活动展示</a:t>
            </a:r>
            <a:endParaRPr lang="zh-CN" altLang="en-US" dirty="0"/>
          </a:p>
        </p:txBody>
      </p:sp>
      <p:cxnSp>
        <p:nvCxnSpPr>
          <p:cNvPr id="3" name="直接连接符 2"/>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内容占位符 6"/>
          <p:cNvPicPr>
            <a:picLocks noGrp="1" noChangeAspect="1"/>
          </p:cNvPicPr>
          <p:nvPr>
            <p:ph sz="half" idx="1"/>
          </p:nvPr>
        </p:nvPicPr>
        <p:blipFill>
          <a:blip r:embed="rId3"/>
          <a:stretch>
            <a:fillRect/>
          </a:stretch>
        </p:blipFill>
        <p:spPr>
          <a:xfrm>
            <a:off x="680419" y="1570458"/>
            <a:ext cx="4822354" cy="3542083"/>
          </a:xfrm>
          <a:prstGeom prst="rect">
            <a:avLst/>
          </a:prstGeom>
        </p:spPr>
      </p:pic>
      <p:pic>
        <p:nvPicPr>
          <p:cNvPr id="11" name="内容占位符 10"/>
          <p:cNvPicPr>
            <a:picLocks noGrp="1" noChangeAspect="1"/>
          </p:cNvPicPr>
          <p:nvPr>
            <p:ph sz="half" idx="2"/>
          </p:nvPr>
        </p:nvPicPr>
        <p:blipFill>
          <a:blip r:embed="rId4"/>
          <a:stretch>
            <a:fillRect/>
          </a:stretch>
        </p:blipFill>
        <p:spPr>
          <a:xfrm>
            <a:off x="6277958" y="1568823"/>
            <a:ext cx="5125834" cy="3580981"/>
          </a:xfrm>
          <a:prstGeom prst="rect">
            <a:avLst/>
          </a:prstGeom>
        </p:spPr>
      </p:pic>
      <p:sp>
        <p:nvSpPr>
          <p:cNvPr id="14" name="文本框 13"/>
          <p:cNvSpPr txBox="1"/>
          <p:nvPr/>
        </p:nvSpPr>
        <p:spPr>
          <a:xfrm>
            <a:off x="693079" y="5515521"/>
            <a:ext cx="4809693" cy="800219"/>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cs typeface="仿宋" panose="02010609060101010101" pitchFamily="49" charset="-122"/>
              </a:rPr>
              <a:t>量子力学，</a:t>
            </a:r>
            <a:r>
              <a:rPr lang="en-US" altLang="zh-CN" sz="2800" dirty="0">
                <a:latin typeface="微软雅黑" panose="020B0503020204020204" pitchFamily="34" charset="-122"/>
                <a:ea typeface="微软雅黑" panose="020B0503020204020204" pitchFamily="34" charset="-122"/>
                <a:cs typeface="仿宋" panose="02010609060101010101" pitchFamily="49" charset="-122"/>
              </a:rPr>
              <a:t>by</a:t>
            </a:r>
            <a:r>
              <a:rPr lang="zh-CN" altLang="en-US" sz="2800" dirty="0">
                <a:latin typeface="微软雅黑" panose="020B0503020204020204" pitchFamily="34" charset="-122"/>
                <a:ea typeface="微软雅黑" panose="020B0503020204020204" pitchFamily="34" charset="-122"/>
                <a:cs typeface="仿宋" panose="02010609060101010101" pitchFamily="49" charset="-122"/>
              </a:rPr>
              <a:t>魏宇弘</a:t>
            </a:r>
            <a:endParaRPr lang="zh-CN" altLang="en-US" sz="2800" dirty="0">
              <a:latin typeface="微软雅黑" panose="020B0503020204020204" pitchFamily="34" charset="-122"/>
              <a:ea typeface="微软雅黑" panose="020B0503020204020204" pitchFamily="34" charset="-122"/>
              <a:cs typeface="仿宋" panose="02010609060101010101" pitchFamily="49" charset="-122"/>
            </a:endParaRPr>
          </a:p>
          <a:p>
            <a:pPr algn="ctr"/>
            <a:endParaRPr lang="zh-CN" altLang="en-US" dirty="0"/>
          </a:p>
        </p:txBody>
      </p:sp>
      <p:sp>
        <p:nvSpPr>
          <p:cNvPr id="15" name="文本框 14"/>
          <p:cNvSpPr txBox="1"/>
          <p:nvPr/>
        </p:nvSpPr>
        <p:spPr>
          <a:xfrm>
            <a:off x="6436028" y="5515521"/>
            <a:ext cx="4809693" cy="73866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仿宋" panose="02010609060101010101" pitchFamily="49" charset="-122"/>
              </a:rPr>
              <a:t>数字集成电路知识整理，</a:t>
            </a:r>
            <a:r>
              <a:rPr lang="en-US" altLang="zh-CN" sz="2400" dirty="0">
                <a:latin typeface="微软雅黑" panose="020B0503020204020204" pitchFamily="34" charset="-122"/>
                <a:ea typeface="微软雅黑" panose="020B0503020204020204" pitchFamily="34" charset="-122"/>
                <a:cs typeface="仿宋" panose="02010609060101010101" pitchFamily="49" charset="-122"/>
              </a:rPr>
              <a:t>by</a:t>
            </a:r>
            <a:r>
              <a:rPr lang="zh-CN" altLang="en-US" sz="2400" dirty="0">
                <a:latin typeface="微软雅黑" panose="020B0503020204020204" pitchFamily="34" charset="-122"/>
                <a:ea typeface="微软雅黑" panose="020B0503020204020204" pitchFamily="34" charset="-122"/>
                <a:cs typeface="仿宋" panose="02010609060101010101" pitchFamily="49" charset="-122"/>
              </a:rPr>
              <a:t>许震宇</a:t>
            </a:r>
            <a:endParaRPr lang="zh-CN" altLang="en-US" sz="2400" dirty="0">
              <a:latin typeface="微软雅黑" panose="020B0503020204020204" pitchFamily="34" charset="-122"/>
              <a:ea typeface="微软雅黑" panose="020B0503020204020204" pitchFamily="34" charset="-122"/>
              <a:cs typeface="仿宋" panose="02010609060101010101" pitchFamily="49" charset="-122"/>
            </a:endParaRPr>
          </a:p>
          <a:p>
            <a:pPr algn="ctr"/>
            <a:endParaRPr lang="zh-CN" altLang="en-US" dirty="0"/>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en-US" altLang="zh-CN" dirty="0"/>
              <a:t>3</a:t>
            </a:r>
            <a:r>
              <a:rPr lang="zh-CN" altLang="en-US" dirty="0"/>
              <a:t>、文宣部简介</a:t>
            </a:r>
            <a:endParaRPr lang="zh-CN" altLang="en-US" dirty="0"/>
          </a:p>
        </p:txBody>
      </p:sp>
      <p:sp>
        <p:nvSpPr>
          <p:cNvPr id="5" name="内容占位符 4"/>
          <p:cNvSpPr>
            <a:spLocks noGrp="1"/>
          </p:cNvSpPr>
          <p:nvPr>
            <p:ph idx="1"/>
          </p:nvPr>
        </p:nvSpPr>
        <p:spPr>
          <a:xfrm>
            <a:off x="608399" y="1490400"/>
            <a:ext cx="11319569" cy="4759200"/>
          </a:xfrm>
        </p:spPr>
        <p:txBody>
          <a:bodyPr>
            <a:noAutofit/>
          </a:bodyPr>
          <a:lstStyle/>
          <a:p>
            <a:r>
              <a:rPr lang="zh-CN" altLang="en-US" sz="2800" dirty="0">
                <a:latin typeface="微软雅黑" panose="020B0503020204020204" pitchFamily="34" charset="-122"/>
                <a:sym typeface="+mn-ea"/>
              </a:rPr>
              <a:t>主要任务：</a:t>
            </a:r>
            <a:r>
              <a:rPr lang="zh-CN" altLang="en-US" sz="2800" dirty="0">
                <a:latin typeface="微软雅黑" panose="020B0503020204020204" pitchFamily="34" charset="-122"/>
                <a:cs typeface="阿里巴巴普惠体 R" panose="00020600040101010101" pitchFamily="18" charset="-122"/>
                <a:sym typeface="+mn-ea"/>
              </a:rPr>
              <a:t>负责公众号HUSToei学业加油站的运营。公众号定期推送各种活动的推文，如百场导航、点睛课堂、学霸有约、成长交流会等。</a:t>
            </a:r>
            <a:endParaRPr lang="zh-CN" altLang="en-US" sz="2800" dirty="0">
              <a:latin typeface="微软雅黑" panose="020B0503020204020204" pitchFamily="34" charset="-122"/>
              <a:cs typeface="阿里巴巴普惠体 R" panose="00020600040101010101" pitchFamily="18" charset="-122"/>
            </a:endParaRPr>
          </a:p>
          <a:p>
            <a:r>
              <a:rPr lang="zh-CN" altLang="en-US" sz="2800" dirty="0">
                <a:latin typeface="微软雅黑" panose="020B0503020204020204" pitchFamily="34" charset="-122"/>
                <a:sym typeface="+mn-ea"/>
              </a:rPr>
              <a:t>主要贡献：</a:t>
            </a:r>
            <a:r>
              <a:rPr lang="zh-CN" altLang="en-US" sz="2800" dirty="0">
                <a:latin typeface="微软雅黑" panose="020B0503020204020204" pitchFamily="34" charset="-122"/>
                <a:cs typeface="阿里巴巴普惠体 M" panose="00020600040101010101" pitchFamily="18" charset="-122"/>
                <a:sym typeface="+mn-ea"/>
              </a:rPr>
              <a:t>文宣部本着为学生学习提供便利，打造良好学习氛围的初衷，承担着学业发展中心的宣传工作，为提高光电学子的学业水平不断努力。文宣部将学院的学术动态及时与学子们分享，发挥着不可或缺的作用。</a:t>
            </a:r>
            <a:endParaRPr lang="zh-CN" altLang="en-US" sz="2800" dirty="0">
              <a:latin typeface="微软雅黑" panose="020B0503020204020204" pitchFamily="34" charset="-122"/>
              <a:cs typeface="阿里巴巴普惠体 M" panose="00020600040101010101" pitchFamily="18" charset="-122"/>
            </a:endParaRPr>
          </a:p>
          <a:p>
            <a:pPr marL="0" indent="0">
              <a:buNone/>
            </a:pPr>
            <a:endParaRPr lang="zh-CN" altLang="en-US" sz="2800" dirty="0">
              <a:latin typeface="微软雅黑" panose="020B0503020204020204" pitchFamily="34" charset="-122"/>
              <a:sym typeface="+mn-ea"/>
            </a:endParaRP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5*i*2"/>
  <p:tag name="KSO_WM_TEMPLATE_CATEGORY" val="custom"/>
  <p:tag name="KSO_WM_TEMPLATE_INDEX" val="20205081"/>
  <p:tag name="KSO_WM_UNIT_LAYERLEVEL" val="1"/>
  <p:tag name="KSO_WM_TAG_VERSION" val="1.0"/>
  <p:tag name="KSO_WM_BEAUTIFY_FLAG" val="#wm#"/>
  <p:tag name="KSO_WM_DIAGRAM_GROUP_CODE" val="l1-1"/>
  <p:tag name="KSO_WM_UNIT_TYPE" val="i"/>
  <p:tag name="KSO_WM_UNIT_INDEX" val="2"/>
  <p:tag name="KSO_WM_UNIT_LINE_FORE_SCHEMECOLOR_INDEX" val="14"/>
  <p:tag name="KSO_WM_UNIT_LINE_FILL_TYPE" val="2"/>
  <p:tag name="KSO_WM_UNIT_USESOURCEFORMAT_APPLY" val="1"/>
</p:tagLst>
</file>

<file path=ppt/tags/tag126.xml><?xml version="1.0" encoding="utf-8"?>
<p:tagLst xmlns:p="http://schemas.openxmlformats.org/presentationml/2006/main">
  <p:tag name="KSO_WM_UNIT_ISCONTENTSTITLE" val="1"/>
  <p:tag name="KSO_WM_UNIT_PRESET_TEXT" val="目录"/>
  <p:tag name="KSO_WM_UNIT_NOCLEAR" val="1"/>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081_5*a*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5*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081_5*i*1"/>
  <p:tag name="KSO_WM_TEMPLATE_CATEGORY" val="custom"/>
  <p:tag name="KSO_WM_TEMPLATE_INDEX" val="20205081"/>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i*1_1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1_1"/>
  <p:tag name="KSO_WM_UNIT_TEXT_FILL_FORE_SCHEMECOLOR_INDEX_BRIGHTNESS" val="0"/>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f*1_1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1_1"/>
  <p:tag name="KSO_WM_UNIT_SHOW_EDIT_AREA_INDICATION" val="1"/>
  <p:tag name="KSO_WM_UNIT_TEXT_FILL_FORE_SCHEMECOLOR_INDEX_BRIGHTNESS" val="0.35"/>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i*1_2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2_1"/>
  <p:tag name="KSO_WM_UNIT_TEXT_FILL_FORE_SCHEMECOLOR_INDEX_BRIGHTNESS" val="0"/>
  <p:tag name="KSO_WM_UNIT_TEXT_FILL_FORE_SCHEMECOLOR_INDEX" val="13"/>
  <p:tag name="KSO_WM_UNIT_TEXT_FILL_TYPE" val="1"/>
  <p:tag name="KSO_WM_UNIT_USESOURCEFORMAT_APPLY"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i*1_3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3_1"/>
  <p:tag name="KSO_WM_UNIT_TEXT_FILL_FORE_SCHEMECOLOR_INDEX_BRIGHTNESS" val="0"/>
  <p:tag name="KSO_WM_UNIT_TEXT_FILL_FORE_SCHEMECOLOR_INDEX" val="13"/>
  <p:tag name="KSO_WM_UNIT_TEXT_FILL_TYPE" val="1"/>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i*1_4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4_1"/>
  <p:tag name="KSO_WM_UNIT_TEXT_FILL_FORE_SCHEMECOLOR_INDEX_BRIGHTNESS" val="0"/>
  <p:tag name="KSO_WM_UNIT_TEXT_FILL_FORE_SCHEMECOLOR_INDEX" val="13"/>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f*1_5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5_1"/>
  <p:tag name="KSO_WM_UNIT_SHOW_EDIT_AREA_INDICATION" val="1"/>
  <p:tag name="KSO_WM_UNIT_TEXT_FILL_FORE_SCHEMECOLOR_INDEX_BRIGHTNESS" val="0.35"/>
  <p:tag name="KSO_WM_UNIT_TEXT_FILL_FORE_SCHEMECOLOR_INDEX" val="13"/>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f*1_4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4_1"/>
  <p:tag name="KSO_WM_UNIT_SHOW_EDIT_AREA_INDICATION" val="1"/>
  <p:tag name="KSO_WM_UNIT_TEXT_FILL_FORE_SCHEMECOLOR_INDEX_BRIGHTNESS" val="0.35"/>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6*l_h_f*1_2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_BRIGHTNESS" val="0.35"/>
  <p:tag name="KSO_WM_UNIT_TEXT_FILL_FORE_SCHEMECOLOR_INDEX" val="13"/>
  <p:tag name="KSO_WM_UNIT_TEXT_FILL_TYPE" val="1"/>
  <p:tag name="KSO_WM_UNIT_USESOURCEFORMAT_APPLY" val="1"/>
</p:tagLst>
</file>

<file path=ppt/tags/tag137.xml><?xml version="1.0" encoding="utf-8"?>
<p:tagLst xmlns:p="http://schemas.openxmlformats.org/presentationml/2006/main">
  <p:tag name="KSO_WM_SLIDE_ID" val="custom20205081_5"/>
  <p:tag name="KSO_WM_TEMPLATE_SUBCATEGORY" val="19"/>
  <p:tag name="KSO_WM_TEMPLATE_MASTER_TYPE" val="0"/>
  <p:tag name="KSO_WM_TEMPLATE_COLOR_TYPE" val="1"/>
  <p:tag name="KSO_WM_SLIDE_ITEM_CNT" val="6"/>
  <p:tag name="KSO_WM_SLIDE_INDEX" val="5"/>
  <p:tag name="KSO_WM_TAG_VERSION" val="1.0"/>
  <p:tag name="KSO_WM_BEAUTIFY_FLAG" val="#wm#"/>
  <p:tag name="KSO_WM_TEMPLATE_CATEGORY" val="custom"/>
  <p:tag name="KSO_WM_TEMPLATE_INDEX" val="20205081"/>
  <p:tag name="KSO_WM_SLIDE_TYPE" val="contents"/>
  <p:tag name="KSO_WM_SLIDE_SUBTYPE" val="diag"/>
  <p:tag name="KSO_WM_DIAGRAM_GROUP_CODE" val="l1-1"/>
  <p:tag name="KSO_WM_SLIDE_DIAGTYPE" val="l"/>
  <p:tag name="KSO_WM_SLIDE_LAYOUT" val="a_b_l"/>
  <p:tag name="KSO_WM_SLIDE_LAYOUT_CNT" val="1_1_1"/>
  <p:tag name="KSO_WM_UNIT_SHOW_EDIT_AREA_INDICATION" val="1"/>
</p:tagLst>
</file>

<file path=ppt/tags/tag13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PLACING_PICTURE_USER_VIEWPORT" val="{&quot;height&quot;:6645,&quot;width&quot;:7838}"/>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M_UNIT_PLACING_PICTURE_USER_VIEWPORT" val="{&quot;height&quot;:8425,&quot;width&quot;:11748}"/>
</p:tagLst>
</file>

<file path=ppt/tags/tag14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Lst>
</file>

<file path=ppt/tags/tag14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3.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9.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Words>
  <Application>WPS 演示</Application>
  <PresentationFormat>宽屏</PresentationFormat>
  <Paragraphs>142</Paragraphs>
  <Slides>20</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Arial</vt:lpstr>
      <vt:lpstr>宋体</vt:lpstr>
      <vt:lpstr>Wingdings</vt:lpstr>
      <vt:lpstr>微软雅黑</vt:lpstr>
      <vt:lpstr>Wingdings</vt:lpstr>
      <vt:lpstr>阿里巴巴普惠体 R</vt:lpstr>
      <vt:lpstr>阿里巴巴普惠体 M</vt:lpstr>
      <vt:lpstr>仿宋</vt:lpstr>
      <vt:lpstr>Arial Unicode MS</vt:lpstr>
      <vt:lpstr>Calibri</vt:lpstr>
      <vt:lpstr>Times New Roman</vt:lpstr>
      <vt:lpstr>Office 主题​​</vt:lpstr>
      <vt:lpstr>1_Office 主题​​</vt:lpstr>
      <vt:lpstr>PowerPoint 演示文稿</vt:lpstr>
      <vt:lpstr>PowerPoint 演示文稿</vt:lpstr>
      <vt:lpstr> 一、学业发展中心各部门简介 </vt:lpstr>
      <vt:lpstr>部门架构整体布局</vt:lpstr>
      <vt:lpstr>1、学业部简介</vt:lpstr>
      <vt:lpstr>活动展示</vt:lpstr>
      <vt:lpstr>2、课程部简介</vt:lpstr>
      <vt:lpstr>活动展示</vt:lpstr>
      <vt:lpstr>3、文宣部简介</vt:lpstr>
      <vt:lpstr>二、中心工作部署安排  </vt:lpstr>
      <vt:lpstr>活动展示</vt:lpstr>
      <vt:lpstr>二、中心工作部署安排</vt:lpstr>
      <vt:lpstr>二、中心工作部署安排</vt:lpstr>
      <vt:lpstr>二、中心工作部署安排</vt:lpstr>
      <vt:lpstr>二、中心工作部署安排</vt:lpstr>
      <vt:lpstr>二、中心工作部署安排</vt:lpstr>
      <vt:lpstr> 三、自我介绍 </vt:lpstr>
      <vt:lpstr>三、自我介绍</vt:lpstr>
      <vt:lpstr> 四、破冰游戏 </vt:lpstr>
      <vt:lpstr>四、破冰游戏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Andy Salieri</dc:creator>
  <cp:lastModifiedBy>浩鸳.</cp:lastModifiedBy>
  <cp:revision>167</cp:revision>
  <dcterms:created xsi:type="dcterms:W3CDTF">2019-06-19T02:08:00Z</dcterms:created>
  <dcterms:modified xsi:type="dcterms:W3CDTF">2022-10-06T13:50:48Z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2052-11.1.0.11751</vt:lpwstr>
  </property>
  <property fmtid="{D5CDD505-2E9C-101B-9397-08002B2CF9AE}" pid="3" name="ICV">
    <vt:lpwstr>FFE9EA81E66246C6B3AF667A2491564B</vt:lpwstr>
  </property>
</Properties>
</file>